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Montserrat" charset="1" panose="00000500000000000000"/>
      <p:regular r:id="rId18"/>
    </p:embeddedFont>
    <p:embeddedFont>
      <p:font typeface="Montserrat Bold" charset="1" panose="00000800000000000000"/>
      <p:regular r:id="rId19"/>
    </p:embeddedFont>
    <p:embeddedFont>
      <p:font typeface="Montserrat Italics" charset="1" panose="00000500000000000000"/>
      <p:regular r:id="rId20"/>
    </p:embeddedFont>
    <p:embeddedFont>
      <p:font typeface="Montserrat Bold Italics" charset="1" panose="00000800000000000000"/>
      <p:regular r:id="rId21"/>
    </p:embeddedFont>
    <p:embeddedFont>
      <p:font typeface="Montserrat Thin" charset="1" panose="00000300000000000000"/>
      <p:regular r:id="rId22"/>
    </p:embeddedFont>
    <p:embeddedFont>
      <p:font typeface="Montserrat Thin Italics" charset="1" panose="00000300000000000000"/>
      <p:regular r:id="rId23"/>
    </p:embeddedFont>
    <p:embeddedFont>
      <p:font typeface="Montserrat Extra-Light" charset="1" panose="00000300000000000000"/>
      <p:regular r:id="rId24"/>
    </p:embeddedFont>
    <p:embeddedFont>
      <p:font typeface="Montserrat Extra-Light Italics" charset="1" panose="00000300000000000000"/>
      <p:regular r:id="rId25"/>
    </p:embeddedFont>
    <p:embeddedFont>
      <p:font typeface="Montserrat Light" charset="1" panose="00000400000000000000"/>
      <p:regular r:id="rId26"/>
    </p:embeddedFont>
    <p:embeddedFont>
      <p:font typeface="Montserrat Light Italics" charset="1" panose="00000400000000000000"/>
      <p:regular r:id="rId27"/>
    </p:embeddedFont>
    <p:embeddedFont>
      <p:font typeface="Montserrat Medium" charset="1" panose="00000600000000000000"/>
      <p:regular r:id="rId28"/>
    </p:embeddedFont>
    <p:embeddedFont>
      <p:font typeface="Montserrat Medium Italics" charset="1" panose="00000600000000000000"/>
      <p:regular r:id="rId29"/>
    </p:embeddedFont>
    <p:embeddedFont>
      <p:font typeface="Montserrat Semi-Bold" charset="1" panose="00000700000000000000"/>
      <p:regular r:id="rId30"/>
    </p:embeddedFont>
    <p:embeddedFont>
      <p:font typeface="Montserrat Semi-Bold Italics" charset="1" panose="00000700000000000000"/>
      <p:regular r:id="rId31"/>
    </p:embeddedFont>
    <p:embeddedFont>
      <p:font typeface="Montserrat Ultra-Bold" charset="1" panose="00000900000000000000"/>
      <p:regular r:id="rId32"/>
    </p:embeddedFont>
    <p:embeddedFont>
      <p:font typeface="Montserrat Ultra-Bold Italics" charset="1" panose="00000900000000000000"/>
      <p:regular r:id="rId33"/>
    </p:embeddedFont>
    <p:embeddedFont>
      <p:font typeface="Montserrat Heavy" charset="1" panose="00000A00000000000000"/>
      <p:regular r:id="rId34"/>
    </p:embeddedFont>
    <p:embeddedFont>
      <p:font typeface="Montserrat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https://www.dicoding.com/blog/apa-itu-ci-cd/" TargetMode="External" Type="http://schemas.openxmlformats.org/officeDocument/2006/relationships/hyperlink"/></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1028700"/>
            <a:ext cx="8415441" cy="8229600"/>
          </a:xfrm>
          <a:custGeom>
            <a:avLst/>
            <a:gdLst/>
            <a:ahLst/>
            <a:cxnLst/>
            <a:rect r="r" b="b" t="t" l="l"/>
            <a:pathLst>
              <a:path h="8229600" w="8415441">
                <a:moveTo>
                  <a:pt x="0" y="0"/>
                </a:moveTo>
                <a:lnTo>
                  <a:pt x="8415441" y="0"/>
                </a:lnTo>
                <a:lnTo>
                  <a:pt x="8415441"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897370" y="6167050"/>
            <a:ext cx="6862994" cy="860227"/>
          </a:xfrm>
          <a:prstGeom prst="rect">
            <a:avLst/>
          </a:prstGeom>
        </p:spPr>
        <p:txBody>
          <a:bodyPr anchor="t" rtlCol="false" tIns="0" lIns="0" bIns="0" rIns="0">
            <a:spAutoFit/>
          </a:bodyPr>
          <a:lstStyle/>
          <a:p>
            <a:pPr>
              <a:lnSpc>
                <a:spcPts val="3499"/>
              </a:lnSpc>
            </a:pPr>
            <a:r>
              <a:rPr lang="en-US" sz="2499">
                <a:solidFill>
                  <a:srgbClr val="5479F7"/>
                </a:solidFill>
                <a:latin typeface="Montserrat Classic Bold"/>
              </a:rPr>
              <a:t>Muhammad Rakha Pratama</a:t>
            </a:r>
          </a:p>
          <a:p>
            <a:pPr>
              <a:lnSpc>
                <a:spcPts val="3499"/>
              </a:lnSpc>
              <a:spcBef>
                <a:spcPct val="0"/>
              </a:spcBef>
            </a:pPr>
            <a:r>
              <a:rPr lang="en-US" sz="2499">
                <a:solidFill>
                  <a:srgbClr val="5479F7"/>
                </a:solidFill>
                <a:latin typeface="Montserrat Classic Bold"/>
              </a:rPr>
              <a:t>201011401747 | 07TPLE005</a:t>
            </a:r>
          </a:p>
        </p:txBody>
      </p:sp>
      <p:sp>
        <p:nvSpPr>
          <p:cNvPr name="TextBox 7" id="7"/>
          <p:cNvSpPr txBox="true"/>
          <p:nvPr/>
        </p:nvSpPr>
        <p:spPr>
          <a:xfrm rot="0">
            <a:off x="9812094" y="3603251"/>
            <a:ext cx="6872071" cy="2232806"/>
          </a:xfrm>
          <a:prstGeom prst="rect">
            <a:avLst/>
          </a:prstGeom>
        </p:spPr>
        <p:txBody>
          <a:bodyPr anchor="t" rtlCol="false" tIns="0" lIns="0" bIns="0" rIns="0">
            <a:spAutoFit/>
          </a:bodyPr>
          <a:lstStyle/>
          <a:p>
            <a:pPr>
              <a:lnSpc>
                <a:spcPts val="8460"/>
              </a:lnSpc>
            </a:pPr>
            <a:r>
              <a:rPr lang="en-US" sz="9000">
                <a:solidFill>
                  <a:srgbClr val="000000"/>
                </a:solidFill>
                <a:latin typeface="Bebas Neue Bold"/>
                <a:ea typeface="Bebas Neue Bold"/>
              </a:rPr>
              <a:t>T﻿ESTING DAN QA PERANGKAT LUNAK</a:t>
            </a:r>
          </a:p>
        </p:txBody>
      </p:sp>
      <p:sp>
        <p:nvSpPr>
          <p:cNvPr name="TextBox 8" id="8"/>
          <p:cNvSpPr txBox="true"/>
          <p:nvPr/>
        </p:nvSpPr>
        <p:spPr>
          <a:xfrm rot="0">
            <a:off x="9812094" y="3034959"/>
            <a:ext cx="6546794" cy="349217"/>
          </a:xfrm>
          <a:prstGeom prst="rect">
            <a:avLst/>
          </a:prstGeom>
        </p:spPr>
        <p:txBody>
          <a:bodyPr anchor="t" rtlCol="false" tIns="0" lIns="0" bIns="0" rIns="0">
            <a:spAutoFit/>
          </a:bodyPr>
          <a:lstStyle/>
          <a:p>
            <a:pPr>
              <a:lnSpc>
                <a:spcPts val="2800"/>
              </a:lnSpc>
              <a:spcBef>
                <a:spcPct val="0"/>
              </a:spcBef>
            </a:pPr>
            <a:r>
              <a:rPr lang="en-US" sz="2000">
                <a:solidFill>
                  <a:srgbClr val="5479F7"/>
                </a:solidFill>
                <a:latin typeface="Montserrat Classic"/>
              </a:rPr>
              <a:t>UJIAN TENGAH SEMESTER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1385" y="3206013"/>
            <a:ext cx="4751265" cy="2904779"/>
            <a:chOff x="0" y="0"/>
            <a:chExt cx="1251362" cy="765045"/>
          </a:xfrm>
        </p:grpSpPr>
        <p:sp>
          <p:nvSpPr>
            <p:cNvPr name="Freeform 3" id="3"/>
            <p:cNvSpPr/>
            <p:nvPr/>
          </p:nvSpPr>
          <p:spPr>
            <a:xfrm flipH="false" flipV="false" rot="0">
              <a:off x="0" y="0"/>
              <a:ext cx="1251362" cy="765045"/>
            </a:xfrm>
            <a:custGeom>
              <a:avLst/>
              <a:gdLst/>
              <a:ahLst/>
              <a:cxnLst/>
              <a:rect r="r" b="b" t="t" l="l"/>
              <a:pathLst>
                <a:path h="765045" w="1251362">
                  <a:moveTo>
                    <a:pt x="55401" y="0"/>
                  </a:moveTo>
                  <a:lnTo>
                    <a:pt x="1195961" y="0"/>
                  </a:lnTo>
                  <a:cubicBezTo>
                    <a:pt x="1210654" y="0"/>
                    <a:pt x="1224746" y="5837"/>
                    <a:pt x="1235135" y="16227"/>
                  </a:cubicBezTo>
                  <a:cubicBezTo>
                    <a:pt x="1245525" y="26616"/>
                    <a:pt x="1251362" y="40708"/>
                    <a:pt x="1251362" y="55401"/>
                  </a:cubicBezTo>
                  <a:lnTo>
                    <a:pt x="1251362" y="709644"/>
                  </a:lnTo>
                  <a:cubicBezTo>
                    <a:pt x="1251362" y="740241"/>
                    <a:pt x="1226558" y="765045"/>
                    <a:pt x="1195961" y="765045"/>
                  </a:cubicBezTo>
                  <a:lnTo>
                    <a:pt x="55401" y="765045"/>
                  </a:lnTo>
                  <a:cubicBezTo>
                    <a:pt x="24804" y="765045"/>
                    <a:pt x="0" y="740241"/>
                    <a:pt x="0" y="709644"/>
                  </a:cubicBezTo>
                  <a:lnTo>
                    <a:pt x="0" y="55401"/>
                  </a:lnTo>
                  <a:cubicBezTo>
                    <a:pt x="0" y="24804"/>
                    <a:pt x="24804" y="0"/>
                    <a:pt x="55401"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1251362" cy="80314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2785900" y="3206013"/>
            <a:ext cx="4978195" cy="2904779"/>
            <a:chOff x="0" y="0"/>
            <a:chExt cx="1311130" cy="765045"/>
          </a:xfrm>
        </p:grpSpPr>
        <p:sp>
          <p:nvSpPr>
            <p:cNvPr name="Freeform 6" id="6"/>
            <p:cNvSpPr/>
            <p:nvPr/>
          </p:nvSpPr>
          <p:spPr>
            <a:xfrm flipH="false" flipV="false" rot="0">
              <a:off x="0" y="0"/>
              <a:ext cx="1311130" cy="765045"/>
            </a:xfrm>
            <a:custGeom>
              <a:avLst/>
              <a:gdLst/>
              <a:ahLst/>
              <a:cxnLst/>
              <a:rect r="r" b="b" t="t" l="l"/>
              <a:pathLst>
                <a:path h="765045" w="1311130">
                  <a:moveTo>
                    <a:pt x="52876" y="0"/>
                  </a:moveTo>
                  <a:lnTo>
                    <a:pt x="1258254" y="0"/>
                  </a:lnTo>
                  <a:cubicBezTo>
                    <a:pt x="1272277" y="0"/>
                    <a:pt x="1285727" y="5571"/>
                    <a:pt x="1295643" y="15487"/>
                  </a:cubicBezTo>
                  <a:cubicBezTo>
                    <a:pt x="1305559" y="25403"/>
                    <a:pt x="1311130" y="38852"/>
                    <a:pt x="1311130" y="52876"/>
                  </a:cubicBezTo>
                  <a:lnTo>
                    <a:pt x="1311130" y="712169"/>
                  </a:lnTo>
                  <a:cubicBezTo>
                    <a:pt x="1311130" y="741371"/>
                    <a:pt x="1287456" y="765045"/>
                    <a:pt x="1258254" y="765045"/>
                  </a:cubicBezTo>
                  <a:lnTo>
                    <a:pt x="52876" y="765045"/>
                  </a:lnTo>
                  <a:cubicBezTo>
                    <a:pt x="23673" y="765045"/>
                    <a:pt x="0" y="741371"/>
                    <a:pt x="0" y="712169"/>
                  </a:cubicBezTo>
                  <a:lnTo>
                    <a:pt x="0" y="52876"/>
                  </a:lnTo>
                  <a:cubicBezTo>
                    <a:pt x="0" y="23673"/>
                    <a:pt x="23673" y="0"/>
                    <a:pt x="52876"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1311130" cy="80314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8" id="8"/>
          <p:cNvSpPr/>
          <p:nvPr/>
        </p:nvSpPr>
        <p:spPr>
          <a:xfrm flipH="false" flipV="false" rot="0">
            <a:off x="5879956" y="2642525"/>
            <a:ext cx="6528087" cy="6373045"/>
          </a:xfrm>
          <a:custGeom>
            <a:avLst/>
            <a:gdLst/>
            <a:ahLst/>
            <a:cxnLst/>
            <a:rect r="r" b="b" t="t" l="l"/>
            <a:pathLst>
              <a:path h="6373045" w="6528087">
                <a:moveTo>
                  <a:pt x="0" y="0"/>
                </a:moveTo>
                <a:lnTo>
                  <a:pt x="6528088" y="0"/>
                </a:lnTo>
                <a:lnTo>
                  <a:pt x="6528088" y="6373045"/>
                </a:lnTo>
                <a:lnTo>
                  <a:pt x="0" y="6373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32052" y="4259821"/>
            <a:ext cx="3769931" cy="816213"/>
          </a:xfrm>
          <a:prstGeom prst="rect">
            <a:avLst/>
          </a:prstGeom>
        </p:spPr>
        <p:txBody>
          <a:bodyPr anchor="t" rtlCol="false" tIns="0" lIns="0" bIns="0" rIns="0">
            <a:spAutoFit/>
          </a:bodyPr>
          <a:lstStyle/>
          <a:p>
            <a:pPr marL="0" indent="0" lvl="0">
              <a:lnSpc>
                <a:spcPts val="2120"/>
              </a:lnSpc>
            </a:pPr>
            <a:r>
              <a:rPr lang="en-US" sz="2000">
                <a:solidFill>
                  <a:srgbClr val="000000"/>
                </a:solidFill>
                <a:latin typeface="Montserrat Classic"/>
              </a:rPr>
              <a:t>Praktik mengintegrasikan kode secara otomatis ke dalam repositori bersama</a:t>
            </a:r>
          </a:p>
        </p:txBody>
      </p:sp>
      <p:sp>
        <p:nvSpPr>
          <p:cNvPr name="TextBox 10" id="10"/>
          <p:cNvSpPr txBox="true"/>
          <p:nvPr/>
        </p:nvSpPr>
        <p:spPr>
          <a:xfrm rot="0">
            <a:off x="621719" y="2626650"/>
            <a:ext cx="4390595" cy="422176"/>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Classic Bold"/>
              </a:rPr>
              <a:t>Continuous Integration (CI)</a:t>
            </a:r>
          </a:p>
        </p:txBody>
      </p:sp>
      <p:sp>
        <p:nvSpPr>
          <p:cNvPr name="TextBox 11" id="11"/>
          <p:cNvSpPr txBox="true"/>
          <p:nvPr/>
        </p:nvSpPr>
        <p:spPr>
          <a:xfrm rot="0">
            <a:off x="12785900" y="2585375"/>
            <a:ext cx="12838368" cy="869751"/>
          </a:xfrm>
          <a:prstGeom prst="rect">
            <a:avLst/>
          </a:prstGeom>
        </p:spPr>
        <p:txBody>
          <a:bodyPr anchor="t" rtlCol="false" tIns="0" lIns="0" bIns="0" rIns="0">
            <a:spAutoFit/>
          </a:bodyPr>
          <a:lstStyle/>
          <a:p>
            <a:pPr>
              <a:lnSpc>
                <a:spcPts val="3500"/>
              </a:lnSpc>
            </a:pPr>
            <a:r>
              <a:rPr lang="en-US" sz="2500">
                <a:solidFill>
                  <a:srgbClr val="1F264D"/>
                </a:solidFill>
                <a:latin typeface="Montserrat Classic Bold"/>
              </a:rPr>
              <a:t>Continuous Deployment (CD)</a:t>
            </a:r>
          </a:p>
          <a:p>
            <a:pPr>
              <a:lnSpc>
                <a:spcPts val="3500"/>
              </a:lnSpc>
            </a:pPr>
          </a:p>
        </p:txBody>
      </p:sp>
      <p:sp>
        <p:nvSpPr>
          <p:cNvPr name="TextBox 12" id="12"/>
          <p:cNvSpPr txBox="true"/>
          <p:nvPr/>
        </p:nvSpPr>
        <p:spPr>
          <a:xfrm rot="0">
            <a:off x="13093844" y="4259821"/>
            <a:ext cx="3769931" cy="1082781"/>
          </a:xfrm>
          <a:prstGeom prst="rect">
            <a:avLst/>
          </a:prstGeom>
        </p:spPr>
        <p:txBody>
          <a:bodyPr anchor="t" rtlCol="false" tIns="0" lIns="0" bIns="0" rIns="0">
            <a:spAutoFit/>
          </a:bodyPr>
          <a:lstStyle/>
          <a:p>
            <a:pPr marL="0" indent="0" lvl="0">
              <a:lnSpc>
                <a:spcPts val="2120"/>
              </a:lnSpc>
            </a:pPr>
            <a:r>
              <a:rPr lang="en-US" sz="2000">
                <a:solidFill>
                  <a:srgbClr val="000000"/>
                </a:solidFill>
                <a:latin typeface="Montserrat Classic"/>
              </a:rPr>
              <a:t>Proses otomatisasi rilis perangkat lunak ke produksi setelah melewati pengujian otomatis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615591"/>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70725" y="3688033"/>
            <a:ext cx="14254924" cy="4847696"/>
          </a:xfrm>
          <a:prstGeom prst="rect">
            <a:avLst/>
          </a:prstGeom>
        </p:spPr>
        <p:txBody>
          <a:bodyPr anchor="t" rtlCol="false" tIns="0" lIns="0" bIns="0" rIns="0">
            <a:spAutoFit/>
          </a:bodyPr>
          <a:lstStyle/>
          <a:p>
            <a:pPr marL="647700" indent="-323850" lvl="1">
              <a:lnSpc>
                <a:spcPts val="4800"/>
              </a:lnSpc>
              <a:buFont typeface="Arial"/>
              <a:buChar char="•"/>
            </a:pPr>
            <a:r>
              <a:rPr lang="en-US" sz="3000">
                <a:solidFill>
                  <a:srgbClr val="000000"/>
                </a:solidFill>
                <a:latin typeface="Montserrat Classic Bold"/>
              </a:rPr>
              <a:t>Memastikan integritas kode setiap kali ada pembaruan</a:t>
            </a:r>
          </a:p>
          <a:p>
            <a:pPr>
              <a:lnSpc>
                <a:spcPts val="4800"/>
              </a:lnSpc>
            </a:pPr>
            <a:r>
              <a:rPr lang="en-US" sz="3000">
                <a:solidFill>
                  <a:srgbClr val="000000"/>
                </a:solidFill>
                <a:latin typeface="Montserrat Classic Bold"/>
              </a:rPr>
              <a:t> </a:t>
            </a:r>
          </a:p>
          <a:p>
            <a:pPr marL="647700" indent="-323850" lvl="1">
              <a:lnSpc>
                <a:spcPts val="4800"/>
              </a:lnSpc>
              <a:buFont typeface="Arial"/>
              <a:buChar char="•"/>
            </a:pPr>
            <a:r>
              <a:rPr lang="en-US" sz="3000">
                <a:solidFill>
                  <a:srgbClr val="000000"/>
                </a:solidFill>
                <a:latin typeface="Montserrat Classic Bold"/>
              </a:rPr>
              <a:t>Mempercepat dan mempermudah proses rilis</a:t>
            </a:r>
          </a:p>
          <a:p>
            <a:pPr>
              <a:lnSpc>
                <a:spcPts val="4800"/>
              </a:lnSpc>
            </a:pPr>
          </a:p>
          <a:p>
            <a:pPr marL="647700" indent="-323850" lvl="1">
              <a:lnSpc>
                <a:spcPts val="4800"/>
              </a:lnSpc>
              <a:buFont typeface="Arial"/>
              <a:buChar char="•"/>
            </a:pPr>
            <a:r>
              <a:rPr lang="en-US" sz="3000">
                <a:solidFill>
                  <a:srgbClr val="000000"/>
                </a:solidFill>
                <a:latin typeface="Montserrat Classic Bold"/>
              </a:rPr>
              <a:t>Meningkatkan Kualitas Perangkat Lunak</a:t>
            </a:r>
          </a:p>
          <a:p>
            <a:pPr>
              <a:lnSpc>
                <a:spcPts val="4800"/>
              </a:lnSpc>
            </a:pPr>
          </a:p>
          <a:p>
            <a:pPr marL="647700" indent="-323850" lvl="1">
              <a:lnSpc>
                <a:spcPts val="4800"/>
              </a:lnSpc>
              <a:buFont typeface="Arial"/>
              <a:buChar char="•"/>
            </a:pPr>
            <a:r>
              <a:rPr lang="en-US" sz="3000">
                <a:solidFill>
                  <a:srgbClr val="000000"/>
                </a:solidFill>
                <a:latin typeface="Montserrat Classic Bold"/>
              </a:rPr>
              <a:t>Dapat mendeteksi bug lebih cepat</a:t>
            </a:r>
          </a:p>
          <a:p>
            <a:pPr algn="l">
              <a:lnSpc>
                <a:spcPts val="4800"/>
              </a:lnSpc>
            </a:pPr>
          </a:p>
        </p:txBody>
      </p:sp>
      <p:grpSp>
        <p:nvGrpSpPr>
          <p:cNvPr name="Group 4" id="4"/>
          <p:cNvGrpSpPr/>
          <p:nvPr/>
        </p:nvGrpSpPr>
        <p:grpSpPr>
          <a:xfrm rot="0">
            <a:off x="6240311" y="3573042"/>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6570725" y="3472481"/>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grpSp>
        <p:nvGrpSpPr>
          <p:cNvPr name="Group 8" id="8"/>
          <p:cNvGrpSpPr/>
          <p:nvPr/>
        </p:nvGrpSpPr>
        <p:grpSpPr>
          <a:xfrm rot="0">
            <a:off x="6240311" y="4802989"/>
            <a:ext cx="927410" cy="9274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0" id="10"/>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1" id="11"/>
          <p:cNvSpPr txBox="true"/>
          <p:nvPr/>
        </p:nvSpPr>
        <p:spPr>
          <a:xfrm rot="0">
            <a:off x="6570725" y="4702427"/>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grpSp>
        <p:nvGrpSpPr>
          <p:cNvPr name="Group 12" id="12"/>
          <p:cNvGrpSpPr/>
          <p:nvPr/>
        </p:nvGrpSpPr>
        <p:grpSpPr>
          <a:xfrm rot="0">
            <a:off x="6240311" y="6032935"/>
            <a:ext cx="927410" cy="92741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4" id="14"/>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5" id="15"/>
          <p:cNvSpPr txBox="true"/>
          <p:nvPr/>
        </p:nvSpPr>
        <p:spPr>
          <a:xfrm rot="0">
            <a:off x="6570725" y="593237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grpSp>
        <p:nvGrpSpPr>
          <p:cNvPr name="Group 16" id="16"/>
          <p:cNvGrpSpPr/>
          <p:nvPr/>
        </p:nvGrpSpPr>
        <p:grpSpPr>
          <a:xfrm rot="0">
            <a:off x="6240311" y="7262882"/>
            <a:ext cx="927410" cy="9274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9" id="19"/>
          <p:cNvSpPr txBox="true"/>
          <p:nvPr/>
        </p:nvSpPr>
        <p:spPr>
          <a:xfrm rot="0">
            <a:off x="6570725" y="716232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0" id="20"/>
          <p:cNvSpPr txBox="true"/>
          <p:nvPr/>
        </p:nvSpPr>
        <p:spPr>
          <a:xfrm rot="0">
            <a:off x="1197071" y="1190701"/>
            <a:ext cx="5640236" cy="2621157"/>
          </a:xfrm>
          <a:prstGeom prst="rect">
            <a:avLst/>
          </a:prstGeom>
        </p:spPr>
        <p:txBody>
          <a:bodyPr anchor="t" rtlCol="false" tIns="0" lIns="0" bIns="0" rIns="0">
            <a:spAutoFit/>
          </a:bodyPr>
          <a:lstStyle/>
          <a:p>
            <a:pPr>
              <a:lnSpc>
                <a:spcPts val="9896"/>
              </a:lnSpc>
            </a:pPr>
            <a:r>
              <a:rPr lang="en-US" sz="10996">
                <a:solidFill>
                  <a:srgbClr val="000000"/>
                </a:solidFill>
                <a:latin typeface="Bebas Neue Bold"/>
              </a:rPr>
              <a:t>manfaat</a:t>
            </a:r>
          </a:p>
          <a:p>
            <a:pPr marL="0" indent="0" lvl="0">
              <a:lnSpc>
                <a:spcPts val="9896"/>
              </a:lnSpc>
            </a:pPr>
            <a:r>
              <a:rPr lang="en-US" sz="10996">
                <a:solidFill>
                  <a:srgbClr val="000000"/>
                </a:solidFill>
                <a:latin typeface="Bebas Neue Bold"/>
              </a:rPr>
              <a:t>ci/cd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4353393"/>
            <a:ext cx="6118937" cy="4160520"/>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00000"/>
                </a:solidFill>
                <a:latin typeface="Montserrat Classic Bold"/>
              </a:rPr>
              <a:t>Jenkins</a:t>
            </a:r>
          </a:p>
          <a:p>
            <a:pPr marL="604519" indent="-302260" lvl="1">
              <a:lnSpc>
                <a:spcPts val="4199"/>
              </a:lnSpc>
              <a:buFont typeface="Arial"/>
              <a:buChar char="•"/>
            </a:pPr>
            <a:r>
              <a:rPr lang="en-US" sz="2799">
                <a:solidFill>
                  <a:srgbClr val="000000"/>
                </a:solidFill>
                <a:latin typeface="Montserrat Classic Bold"/>
              </a:rPr>
              <a:t>AWS Codebuildlis</a:t>
            </a:r>
          </a:p>
          <a:p>
            <a:pPr marL="604519" indent="-302260" lvl="1">
              <a:lnSpc>
                <a:spcPts val="4199"/>
              </a:lnSpc>
              <a:buFont typeface="Arial"/>
              <a:buChar char="•"/>
            </a:pPr>
            <a:r>
              <a:rPr lang="en-US" sz="2799">
                <a:solidFill>
                  <a:srgbClr val="000000"/>
                </a:solidFill>
                <a:latin typeface="Montserrat Classic Bold"/>
              </a:rPr>
              <a:t>AWS CodePipeline</a:t>
            </a:r>
          </a:p>
          <a:p>
            <a:pPr marL="604519" indent="-302260" lvl="1">
              <a:lnSpc>
                <a:spcPts val="4199"/>
              </a:lnSpc>
              <a:buFont typeface="Arial"/>
              <a:buChar char="•"/>
            </a:pPr>
            <a:r>
              <a:rPr lang="en-US" sz="2799">
                <a:solidFill>
                  <a:srgbClr val="000000"/>
                </a:solidFill>
                <a:latin typeface="Montserrat Classic Bold"/>
              </a:rPr>
              <a:t>Azure DevOps</a:t>
            </a:r>
          </a:p>
          <a:p>
            <a:pPr marL="604519" indent="-302260" lvl="1">
              <a:lnSpc>
                <a:spcPts val="4199"/>
              </a:lnSpc>
              <a:buFont typeface="Arial"/>
              <a:buChar char="•"/>
            </a:pPr>
            <a:r>
              <a:rPr lang="en-US" sz="2799">
                <a:solidFill>
                  <a:srgbClr val="000000"/>
                </a:solidFill>
                <a:latin typeface="Montserrat Classic Bold"/>
              </a:rPr>
              <a:t>GitLab CI/CD</a:t>
            </a:r>
          </a:p>
          <a:p>
            <a:pPr marL="604519" indent="-302260" lvl="1">
              <a:lnSpc>
                <a:spcPts val="4199"/>
              </a:lnSpc>
              <a:buFont typeface="Arial"/>
              <a:buChar char="•"/>
            </a:pPr>
            <a:r>
              <a:rPr lang="en-US" sz="2799">
                <a:solidFill>
                  <a:srgbClr val="000000"/>
                </a:solidFill>
                <a:latin typeface="Montserrat Classic Bold"/>
              </a:rPr>
              <a:t>Travis CI</a:t>
            </a:r>
          </a:p>
          <a:p>
            <a:pPr marL="604519" indent="-302260" lvl="1">
              <a:lnSpc>
                <a:spcPts val="4199"/>
              </a:lnSpc>
              <a:buFont typeface="Arial"/>
              <a:buChar char="•"/>
            </a:pPr>
            <a:r>
              <a:rPr lang="en-US" sz="2799">
                <a:solidFill>
                  <a:srgbClr val="000000"/>
                </a:solidFill>
                <a:latin typeface="Montserrat Classic Bold"/>
              </a:rPr>
              <a:t>CircleCI</a:t>
            </a:r>
          </a:p>
          <a:p>
            <a:pPr algn="l" marL="0" indent="0" lvl="0">
              <a:lnSpc>
                <a:spcPts val="4199"/>
              </a:lnSpc>
              <a:spcBef>
                <a:spcPct val="0"/>
              </a:spcBef>
            </a:pPr>
          </a:p>
        </p:txBody>
      </p:sp>
      <p:sp>
        <p:nvSpPr>
          <p:cNvPr name="TextBox 6" id="6"/>
          <p:cNvSpPr txBox="true"/>
          <p:nvPr/>
        </p:nvSpPr>
        <p:spPr>
          <a:xfrm rot="0">
            <a:off x="1276591" y="3111577"/>
            <a:ext cx="6118937" cy="1089416"/>
          </a:xfrm>
          <a:prstGeom prst="rect">
            <a:avLst/>
          </a:prstGeom>
        </p:spPr>
        <p:txBody>
          <a:bodyPr anchor="t" rtlCol="false" tIns="0" lIns="0" bIns="0" rIns="0">
            <a:spAutoFit/>
          </a:bodyPr>
          <a:lstStyle/>
          <a:p>
            <a:pPr marL="0" indent="0" lvl="0">
              <a:lnSpc>
                <a:spcPts val="8080"/>
              </a:lnSpc>
            </a:pPr>
            <a:r>
              <a:rPr lang="en-US" sz="8000" u="sng">
                <a:solidFill>
                  <a:srgbClr val="000000"/>
                </a:solidFill>
                <a:latin typeface="Bebas Neue Bold"/>
              </a:rPr>
              <a:t>Tools untuk CI/CD</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394888" y="806669"/>
            <a:ext cx="7585822" cy="3138283"/>
          </a:xfrm>
          <a:prstGeom prst="rect">
            <a:avLst/>
          </a:prstGeom>
        </p:spPr>
        <p:txBody>
          <a:bodyPr anchor="t" rtlCol="false" tIns="0" lIns="0" bIns="0" rIns="0">
            <a:spAutoFit/>
          </a:bodyPr>
          <a:lstStyle/>
          <a:p>
            <a:pPr>
              <a:lnSpc>
                <a:spcPts val="8080"/>
              </a:lnSpc>
            </a:pPr>
            <a:r>
              <a:rPr lang="en-US" sz="8000">
                <a:solidFill>
                  <a:srgbClr val="000000"/>
                </a:solidFill>
                <a:latin typeface="Bebas Neue Bold"/>
              </a:rPr>
              <a:t>Konfigurasi CI/CD untuk Proyek Python</a:t>
            </a:r>
          </a:p>
          <a:p>
            <a:pPr marL="0" indent="0" lvl="0">
              <a:lnSpc>
                <a:spcPts val="8080"/>
              </a:lnSpc>
            </a:pPr>
          </a:p>
        </p:txBody>
      </p:sp>
      <p:sp>
        <p:nvSpPr>
          <p:cNvPr name="Freeform 6" id="6"/>
          <p:cNvSpPr/>
          <p:nvPr/>
        </p:nvSpPr>
        <p:spPr>
          <a:xfrm flipH="false" flipV="false" rot="0">
            <a:off x="1028700" y="2969545"/>
            <a:ext cx="7488425" cy="7554528"/>
          </a:xfrm>
          <a:custGeom>
            <a:avLst/>
            <a:gdLst/>
            <a:ahLst/>
            <a:cxnLst/>
            <a:rect r="r" b="b" t="t" l="l"/>
            <a:pathLst>
              <a:path h="7554528" w="7488425">
                <a:moveTo>
                  <a:pt x="0" y="0"/>
                </a:moveTo>
                <a:lnTo>
                  <a:pt x="7488425" y="0"/>
                </a:lnTo>
                <a:lnTo>
                  <a:pt x="7488425" y="7554527"/>
                </a:lnTo>
                <a:lnTo>
                  <a:pt x="0" y="7554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154662" y="1702032"/>
            <a:ext cx="7675435" cy="419034"/>
          </a:xfrm>
          <a:prstGeom prst="rect">
            <a:avLst/>
          </a:prstGeom>
        </p:spPr>
        <p:txBody>
          <a:bodyPr anchor="t" rtlCol="false" tIns="0" lIns="0" bIns="0" rIns="0">
            <a:spAutoFit/>
          </a:bodyPr>
          <a:lstStyle/>
          <a:p>
            <a:pPr algn="l">
              <a:lnSpc>
                <a:spcPts val="3360"/>
              </a:lnSpc>
              <a:spcBef>
                <a:spcPct val="0"/>
              </a:spcBef>
            </a:pPr>
            <a:r>
              <a:rPr lang="en-US" sz="2800">
                <a:solidFill>
                  <a:srgbClr val="1F264D"/>
                </a:solidFill>
                <a:latin typeface="Montserrat Classic Bold"/>
              </a:rPr>
              <a:t>Menggunakan Jenkins</a:t>
            </a:r>
          </a:p>
        </p:txBody>
      </p:sp>
      <p:sp>
        <p:nvSpPr>
          <p:cNvPr name="TextBox 8" id="8"/>
          <p:cNvSpPr txBox="true"/>
          <p:nvPr/>
        </p:nvSpPr>
        <p:spPr>
          <a:xfrm rot="0">
            <a:off x="10154662" y="2291146"/>
            <a:ext cx="7675435" cy="2324775"/>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1F264D"/>
                </a:solidFill>
                <a:latin typeface="Montserrat Classic"/>
              </a:rPr>
              <a:t> Install Jenkins di server CI</a:t>
            </a:r>
          </a:p>
          <a:p>
            <a:pPr marL="474981" indent="-237491" lvl="1">
              <a:lnSpc>
                <a:spcPts val="3080"/>
              </a:lnSpc>
              <a:buFont typeface="Arial"/>
              <a:buChar char="•"/>
            </a:pPr>
            <a:r>
              <a:rPr lang="en-US" sz="2200">
                <a:solidFill>
                  <a:srgbClr val="1F264D"/>
                </a:solidFill>
                <a:latin typeface="Montserrat Classic"/>
              </a:rPr>
              <a:t>Konfigurasi Jenkinsfile untuk proyek Python</a:t>
            </a:r>
          </a:p>
          <a:p>
            <a:pPr marL="474981" indent="-237491" lvl="1">
              <a:lnSpc>
                <a:spcPts val="3080"/>
              </a:lnSpc>
              <a:buFont typeface="Arial"/>
              <a:buChar char="•"/>
            </a:pPr>
            <a:r>
              <a:rPr lang="en-US" sz="2200">
                <a:solidFill>
                  <a:srgbClr val="1F264D"/>
                </a:solidFill>
                <a:latin typeface="Montserrat Classic"/>
              </a:rPr>
              <a:t>Stage 1: Ambil kode dari repositori</a:t>
            </a:r>
          </a:p>
          <a:p>
            <a:pPr marL="474981" indent="-237491" lvl="1">
              <a:lnSpc>
                <a:spcPts val="3080"/>
              </a:lnSpc>
              <a:buFont typeface="Arial"/>
              <a:buChar char="•"/>
            </a:pPr>
            <a:r>
              <a:rPr lang="en-US" sz="2200">
                <a:solidFill>
                  <a:srgbClr val="1F264D"/>
                </a:solidFill>
                <a:latin typeface="Montserrat Classic"/>
              </a:rPr>
              <a:t>Stage 2: Jalankan unit test</a:t>
            </a:r>
          </a:p>
          <a:p>
            <a:pPr marL="474981" indent="-237491" lvl="1">
              <a:lnSpc>
                <a:spcPts val="3080"/>
              </a:lnSpc>
              <a:buFont typeface="Arial"/>
              <a:buChar char="•"/>
            </a:pPr>
            <a:r>
              <a:rPr lang="en-US" sz="2200">
                <a:solidFill>
                  <a:srgbClr val="1F264D"/>
                </a:solidFill>
                <a:latin typeface="Montserrat Classic"/>
              </a:rPr>
              <a:t>Stage 3: Deploy ke server pengujian</a:t>
            </a:r>
          </a:p>
          <a:p>
            <a:pPr marL="474981" indent="-237491" lvl="1">
              <a:lnSpc>
                <a:spcPts val="3080"/>
              </a:lnSpc>
              <a:buFont typeface="Arial"/>
              <a:buChar char="•"/>
            </a:pPr>
            <a:r>
              <a:rPr lang="en-US" sz="2200">
                <a:solidFill>
                  <a:srgbClr val="1F264D"/>
                </a:solidFill>
                <a:latin typeface="Montserrat Classic"/>
              </a:rPr>
              <a:t>Stage 4: Deploy ke produksi (opsional)</a:t>
            </a:r>
          </a:p>
        </p:txBody>
      </p:sp>
      <p:sp>
        <p:nvSpPr>
          <p:cNvPr name="TextBox 9" id="9"/>
          <p:cNvSpPr txBox="true"/>
          <p:nvPr/>
        </p:nvSpPr>
        <p:spPr>
          <a:xfrm rot="0">
            <a:off x="10726865" y="5670616"/>
            <a:ext cx="7675435" cy="838068"/>
          </a:xfrm>
          <a:prstGeom prst="rect">
            <a:avLst/>
          </a:prstGeom>
        </p:spPr>
        <p:txBody>
          <a:bodyPr anchor="t" rtlCol="false" tIns="0" lIns="0" bIns="0" rIns="0">
            <a:spAutoFit/>
          </a:bodyPr>
          <a:lstStyle/>
          <a:p>
            <a:pPr algn="l" marL="0" indent="0" lvl="0">
              <a:lnSpc>
                <a:spcPts val="3360"/>
              </a:lnSpc>
              <a:spcBef>
                <a:spcPct val="0"/>
              </a:spcBef>
            </a:pPr>
            <a:r>
              <a:rPr lang="en-US" sz="2800">
                <a:solidFill>
                  <a:srgbClr val="1F264D"/>
                </a:solidFill>
                <a:latin typeface="Montserrat Classic Bold"/>
              </a:rPr>
              <a:t>Menggunakan GitLab CI/CD</a:t>
            </a:r>
          </a:p>
          <a:p>
            <a:pPr algn="l" marL="0" indent="0" lvl="0">
              <a:lnSpc>
                <a:spcPts val="3360"/>
              </a:lnSpc>
              <a:spcBef>
                <a:spcPct val="0"/>
              </a:spcBef>
            </a:pPr>
          </a:p>
        </p:txBody>
      </p:sp>
      <p:sp>
        <p:nvSpPr>
          <p:cNvPr name="TextBox 10" id="10"/>
          <p:cNvSpPr txBox="true"/>
          <p:nvPr/>
        </p:nvSpPr>
        <p:spPr>
          <a:xfrm rot="0">
            <a:off x="10107037" y="6270559"/>
            <a:ext cx="7675435" cy="1298277"/>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1F264D"/>
                </a:solidFill>
                <a:latin typeface="Montserrat Classic"/>
              </a:rPr>
              <a:t> Gunakan file </a:t>
            </a:r>
            <a:r>
              <a:rPr lang="en-US" sz="2499">
                <a:solidFill>
                  <a:srgbClr val="1F264D"/>
                </a:solidFill>
                <a:latin typeface="Montserrat Classic Bold"/>
              </a:rPr>
              <a:t>.gitlab-ci.yml</a:t>
            </a:r>
            <a:r>
              <a:rPr lang="en-US" sz="2499">
                <a:solidFill>
                  <a:srgbClr val="1F264D"/>
                </a:solidFill>
                <a:latin typeface="Montserrat Classic"/>
              </a:rPr>
              <a:t> di repositori Python</a:t>
            </a:r>
          </a:p>
          <a:p>
            <a:pPr marL="539749" indent="-269875" lvl="1">
              <a:lnSpc>
                <a:spcPts val="3499"/>
              </a:lnSpc>
              <a:buFont typeface="Arial"/>
              <a:buChar char="•"/>
            </a:pPr>
            <a:r>
              <a:rPr lang="en-US" sz="2499">
                <a:solidFill>
                  <a:srgbClr val="1F264D"/>
                </a:solidFill>
                <a:latin typeface="Montserrat Classic"/>
              </a:rPr>
              <a:t>Langkah-langkah serupa dengan Jenkinsfile</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41916" y="1155534"/>
            <a:ext cx="7546495" cy="7975932"/>
            <a:chOff x="0" y="0"/>
            <a:chExt cx="1987554" cy="2100657"/>
          </a:xfrm>
        </p:grpSpPr>
        <p:sp>
          <p:nvSpPr>
            <p:cNvPr name="Freeform 3" id="3"/>
            <p:cNvSpPr/>
            <p:nvPr/>
          </p:nvSpPr>
          <p:spPr>
            <a:xfrm flipH="false" flipV="false" rot="0">
              <a:off x="0" y="0"/>
              <a:ext cx="1987554" cy="2100657"/>
            </a:xfrm>
            <a:custGeom>
              <a:avLst/>
              <a:gdLst/>
              <a:ahLst/>
              <a:cxnLst/>
              <a:rect r="r" b="b" t="t" l="l"/>
              <a:pathLst>
                <a:path h="2100657" w="1987554">
                  <a:moveTo>
                    <a:pt x="34880" y="0"/>
                  </a:moveTo>
                  <a:lnTo>
                    <a:pt x="1952674" y="0"/>
                  </a:lnTo>
                  <a:cubicBezTo>
                    <a:pt x="1971938" y="0"/>
                    <a:pt x="1987554" y="15617"/>
                    <a:pt x="1987554" y="34880"/>
                  </a:cubicBezTo>
                  <a:lnTo>
                    <a:pt x="1987554" y="2065777"/>
                  </a:lnTo>
                  <a:cubicBezTo>
                    <a:pt x="1987554" y="2075027"/>
                    <a:pt x="1983879" y="2083900"/>
                    <a:pt x="1977338" y="2090441"/>
                  </a:cubicBezTo>
                  <a:cubicBezTo>
                    <a:pt x="1970797" y="2096982"/>
                    <a:pt x="1961925" y="2100657"/>
                    <a:pt x="1952674" y="2100657"/>
                  </a:cubicBezTo>
                  <a:lnTo>
                    <a:pt x="34880" y="2100657"/>
                  </a:lnTo>
                  <a:cubicBezTo>
                    <a:pt x="25630" y="2100657"/>
                    <a:pt x="16758" y="2096982"/>
                    <a:pt x="10216" y="2090441"/>
                  </a:cubicBezTo>
                  <a:cubicBezTo>
                    <a:pt x="3675" y="2083900"/>
                    <a:pt x="0" y="2075027"/>
                    <a:pt x="0" y="2065777"/>
                  </a:cubicBezTo>
                  <a:lnTo>
                    <a:pt x="0" y="34880"/>
                  </a:lnTo>
                  <a:cubicBezTo>
                    <a:pt x="0" y="25630"/>
                    <a:pt x="3675" y="16758"/>
                    <a:pt x="10216" y="10216"/>
                  </a:cubicBezTo>
                  <a:cubicBezTo>
                    <a:pt x="16758" y="3675"/>
                    <a:pt x="25630" y="0"/>
                    <a:pt x="34880"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1987554" cy="213875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0611467" y="1326194"/>
            <a:ext cx="5927348" cy="7577462"/>
          </a:xfrm>
          <a:prstGeom prst="rect">
            <a:avLst/>
          </a:prstGeom>
        </p:spPr>
        <p:txBody>
          <a:bodyPr anchor="t" rtlCol="false" tIns="0" lIns="0" bIns="0" rIns="0">
            <a:spAutoFit/>
          </a:bodyPr>
          <a:lstStyle/>
          <a:p>
            <a:pPr algn="just">
              <a:lnSpc>
                <a:spcPts val="3150"/>
              </a:lnSpc>
            </a:pPr>
            <a:r>
              <a:rPr lang="en-US" sz="2100">
                <a:solidFill>
                  <a:srgbClr val="000000"/>
                </a:solidFill>
                <a:latin typeface="Montserrat Bold"/>
              </a:rPr>
              <a:t>pipeline {</a:t>
            </a:r>
          </a:p>
          <a:p>
            <a:pPr algn="just">
              <a:lnSpc>
                <a:spcPts val="3150"/>
              </a:lnSpc>
            </a:pPr>
            <a:r>
              <a:rPr lang="en-US" sz="2100">
                <a:solidFill>
                  <a:srgbClr val="000000"/>
                </a:solidFill>
                <a:latin typeface="Montserrat Bold"/>
              </a:rPr>
              <a:t> agent any</a:t>
            </a:r>
          </a:p>
          <a:p>
            <a:pPr algn="just">
              <a:lnSpc>
                <a:spcPts val="3150"/>
              </a:lnSpc>
            </a:pPr>
            <a:r>
              <a:rPr lang="en-US" sz="2100">
                <a:solidFill>
                  <a:srgbClr val="000000"/>
                </a:solidFill>
                <a:latin typeface="Montserrat Bold"/>
              </a:rPr>
              <a:t> stages {</a:t>
            </a:r>
          </a:p>
          <a:p>
            <a:pPr algn="just">
              <a:lnSpc>
                <a:spcPts val="3150"/>
              </a:lnSpc>
            </a:pPr>
            <a:r>
              <a:rPr lang="en-US" sz="2100">
                <a:solidFill>
                  <a:srgbClr val="000000"/>
                </a:solidFill>
                <a:latin typeface="Montserrat Bold"/>
              </a:rPr>
              <a:t> stage('Build') {</a:t>
            </a:r>
          </a:p>
          <a:p>
            <a:pPr algn="just">
              <a:lnSpc>
                <a:spcPts val="3150"/>
              </a:lnSpc>
            </a:pPr>
            <a:r>
              <a:rPr lang="en-US" sz="2100">
                <a:solidFill>
                  <a:srgbClr val="000000"/>
                </a:solidFill>
                <a:latin typeface="Montserrat Bold"/>
              </a:rPr>
              <a:t> steps {</a:t>
            </a:r>
          </a:p>
          <a:p>
            <a:pPr algn="just">
              <a:lnSpc>
                <a:spcPts val="3150"/>
              </a:lnSpc>
            </a:pPr>
            <a:r>
              <a:rPr lang="en-US" sz="2100">
                <a:solidFill>
                  <a:srgbClr val="000000"/>
                </a:solidFill>
                <a:latin typeface="Montserrat Bold"/>
              </a:rPr>
              <a:t> sh 'python3 -m venv venv'</a:t>
            </a:r>
          </a:p>
          <a:p>
            <a:pPr algn="just">
              <a:lnSpc>
                <a:spcPts val="3150"/>
              </a:lnSpc>
            </a:pPr>
            <a:r>
              <a:rPr lang="en-US" sz="2100">
                <a:solidFill>
                  <a:srgbClr val="000000"/>
                </a:solidFill>
                <a:latin typeface="Montserrat Bold"/>
              </a:rPr>
              <a:t> sh '. venv/bin/activate &amp;&amp; pip install -r requirements.txt'</a:t>
            </a:r>
          </a:p>
          <a:p>
            <a:pPr algn="just">
              <a:lnSpc>
                <a:spcPts val="3150"/>
              </a:lnSpc>
            </a:pPr>
            <a:r>
              <a:rPr lang="en-US" sz="2100">
                <a:solidFill>
                  <a:srgbClr val="000000"/>
                </a:solidFill>
                <a:latin typeface="Montserrat Bold"/>
              </a:rPr>
              <a:t> }</a:t>
            </a:r>
          </a:p>
          <a:p>
            <a:pPr algn="just">
              <a:lnSpc>
                <a:spcPts val="3150"/>
              </a:lnSpc>
            </a:pPr>
            <a:r>
              <a:rPr lang="en-US" sz="2100">
                <a:solidFill>
                  <a:srgbClr val="000000"/>
                </a:solidFill>
                <a:latin typeface="Montserrat Bold"/>
              </a:rPr>
              <a:t> }</a:t>
            </a:r>
          </a:p>
          <a:p>
            <a:pPr algn="just">
              <a:lnSpc>
                <a:spcPts val="3150"/>
              </a:lnSpc>
            </a:pPr>
            <a:r>
              <a:rPr lang="en-US" sz="2100">
                <a:solidFill>
                  <a:srgbClr val="000000"/>
                </a:solidFill>
                <a:latin typeface="Montserrat Bold"/>
              </a:rPr>
              <a:t> stage('Test') {</a:t>
            </a:r>
          </a:p>
          <a:p>
            <a:pPr algn="just">
              <a:lnSpc>
                <a:spcPts val="3150"/>
              </a:lnSpc>
            </a:pPr>
            <a:r>
              <a:rPr lang="en-US" sz="2100">
                <a:solidFill>
                  <a:srgbClr val="000000"/>
                </a:solidFill>
                <a:latin typeface="Montserrat Bold"/>
              </a:rPr>
              <a:t> steps {</a:t>
            </a:r>
          </a:p>
          <a:p>
            <a:pPr algn="just">
              <a:lnSpc>
                <a:spcPts val="3150"/>
              </a:lnSpc>
            </a:pPr>
            <a:r>
              <a:rPr lang="en-US" sz="2100">
                <a:solidFill>
                  <a:srgbClr val="000000"/>
                </a:solidFill>
                <a:latin typeface="Montserrat Bold"/>
              </a:rPr>
              <a:t> sh '. venv/bin/activate &amp;&amp; python -m unittest discover'</a:t>
            </a:r>
          </a:p>
          <a:p>
            <a:pPr algn="just">
              <a:lnSpc>
                <a:spcPts val="3150"/>
              </a:lnSpc>
            </a:pPr>
            <a:r>
              <a:rPr lang="en-US" sz="2100">
                <a:solidFill>
                  <a:srgbClr val="000000"/>
                </a:solidFill>
                <a:latin typeface="Montserrat Bold"/>
              </a:rPr>
              <a:t> }</a:t>
            </a:r>
          </a:p>
          <a:p>
            <a:pPr algn="just">
              <a:lnSpc>
                <a:spcPts val="3150"/>
              </a:lnSpc>
            </a:pPr>
            <a:r>
              <a:rPr lang="en-US" sz="2100">
                <a:solidFill>
                  <a:srgbClr val="000000"/>
                </a:solidFill>
                <a:latin typeface="Montserrat Bold"/>
              </a:rPr>
              <a:t> }</a:t>
            </a:r>
          </a:p>
          <a:p>
            <a:pPr algn="just">
              <a:lnSpc>
                <a:spcPts val="3150"/>
              </a:lnSpc>
            </a:pPr>
            <a:r>
              <a:rPr lang="en-US" sz="2100">
                <a:solidFill>
                  <a:srgbClr val="000000"/>
                </a:solidFill>
                <a:latin typeface="Montserrat Bold"/>
              </a:rPr>
              <a:t> }</a:t>
            </a:r>
          </a:p>
          <a:p>
            <a:pPr algn="just">
              <a:lnSpc>
                <a:spcPts val="3150"/>
              </a:lnSpc>
            </a:pPr>
            <a:r>
              <a:rPr lang="en-US" sz="2100">
                <a:solidFill>
                  <a:srgbClr val="000000"/>
                </a:solidFill>
                <a:latin typeface="Montserrat Bold"/>
              </a:rPr>
              <a:t>}</a:t>
            </a:r>
          </a:p>
          <a:p>
            <a:pPr algn="just" marL="0" indent="0" lvl="0">
              <a:lnSpc>
                <a:spcPts val="3150"/>
              </a:lnSpc>
              <a:spcBef>
                <a:spcPct val="0"/>
              </a:spcBef>
            </a:pPr>
          </a:p>
        </p:txBody>
      </p:sp>
      <p:sp>
        <p:nvSpPr>
          <p:cNvPr name="TextBox 6" id="6"/>
          <p:cNvSpPr txBox="true"/>
          <p:nvPr/>
        </p:nvSpPr>
        <p:spPr>
          <a:xfrm rot="0">
            <a:off x="563629" y="4659191"/>
            <a:ext cx="9678287" cy="3097530"/>
          </a:xfrm>
          <a:prstGeom prst="rect">
            <a:avLst/>
          </a:prstGeom>
        </p:spPr>
        <p:txBody>
          <a:bodyPr anchor="t" rtlCol="false" tIns="0" lIns="0" bIns="0" rIns="0">
            <a:spAutoFit/>
          </a:bodyPr>
          <a:lstStyle/>
          <a:p>
            <a:pPr>
              <a:lnSpc>
                <a:spcPts val="6060"/>
              </a:lnSpc>
            </a:pPr>
            <a:r>
              <a:rPr lang="en-US" sz="6000">
                <a:solidFill>
                  <a:srgbClr val="000000"/>
                </a:solidFill>
                <a:latin typeface="Bebas Neue Bold"/>
              </a:rPr>
              <a:t>Membuat Jenkinsfile untuk mendefinisikan langkah-langkah CI</a:t>
            </a:r>
          </a:p>
          <a:p>
            <a:pPr>
              <a:lnSpc>
                <a:spcPts val="6060"/>
              </a:lnSpc>
            </a:pPr>
          </a:p>
          <a:p>
            <a:pPr marL="0" indent="0" lvl="0">
              <a:lnSpc>
                <a:spcPts val="6060"/>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215153" y="3380700"/>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931076" y="2011906"/>
            <a:ext cx="927410" cy="92741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5" id="5"/>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6" id="6"/>
          <p:cNvSpPr txBox="true"/>
          <p:nvPr/>
        </p:nvSpPr>
        <p:spPr>
          <a:xfrm rot="0">
            <a:off x="8261490" y="1911345"/>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grpSp>
        <p:nvGrpSpPr>
          <p:cNvPr name="Group 7" id="7"/>
          <p:cNvGrpSpPr/>
          <p:nvPr/>
        </p:nvGrpSpPr>
        <p:grpSpPr>
          <a:xfrm rot="0">
            <a:off x="7931076" y="3615591"/>
            <a:ext cx="927410" cy="9274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9" id="9"/>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0" id="10"/>
          <p:cNvSpPr txBox="true"/>
          <p:nvPr/>
        </p:nvSpPr>
        <p:spPr>
          <a:xfrm rot="0">
            <a:off x="8261490" y="351503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grpSp>
        <p:nvGrpSpPr>
          <p:cNvPr name="Group 11" id="11"/>
          <p:cNvGrpSpPr/>
          <p:nvPr/>
        </p:nvGrpSpPr>
        <p:grpSpPr>
          <a:xfrm rot="0">
            <a:off x="7931076" y="5011614"/>
            <a:ext cx="927410" cy="92741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3" id="13"/>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4" id="14"/>
          <p:cNvSpPr txBox="true"/>
          <p:nvPr/>
        </p:nvSpPr>
        <p:spPr>
          <a:xfrm rot="0">
            <a:off x="8261490" y="4911052"/>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grpSp>
        <p:nvGrpSpPr>
          <p:cNvPr name="Group 15" id="15"/>
          <p:cNvGrpSpPr/>
          <p:nvPr/>
        </p:nvGrpSpPr>
        <p:grpSpPr>
          <a:xfrm rot="0">
            <a:off x="7931076" y="6445579"/>
            <a:ext cx="927410" cy="9274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7" id="17"/>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8" id="18"/>
          <p:cNvSpPr txBox="true"/>
          <p:nvPr/>
        </p:nvSpPr>
        <p:spPr>
          <a:xfrm rot="0">
            <a:off x="8261490" y="6345018"/>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grpSp>
        <p:nvGrpSpPr>
          <p:cNvPr name="Group 19" id="19"/>
          <p:cNvGrpSpPr/>
          <p:nvPr/>
        </p:nvGrpSpPr>
        <p:grpSpPr>
          <a:xfrm rot="0">
            <a:off x="7931076" y="7814120"/>
            <a:ext cx="927410" cy="9274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21" id="2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22" id="22"/>
          <p:cNvSpPr txBox="true"/>
          <p:nvPr/>
        </p:nvSpPr>
        <p:spPr>
          <a:xfrm rot="0">
            <a:off x="8261490" y="7713559"/>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5</a:t>
            </a:r>
          </a:p>
        </p:txBody>
      </p:sp>
      <p:sp>
        <p:nvSpPr>
          <p:cNvPr name="TextBox 23" id="23"/>
          <p:cNvSpPr txBox="true"/>
          <p:nvPr/>
        </p:nvSpPr>
        <p:spPr>
          <a:xfrm rot="0">
            <a:off x="1531449" y="1770602"/>
            <a:ext cx="4720439" cy="1611071"/>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REFERENSI</a:t>
            </a:r>
          </a:p>
        </p:txBody>
      </p:sp>
      <p:sp>
        <p:nvSpPr>
          <p:cNvPr name="TextBox 24" id="24"/>
          <p:cNvSpPr txBox="true"/>
          <p:nvPr/>
        </p:nvSpPr>
        <p:spPr>
          <a:xfrm rot="0">
            <a:off x="9144000" y="1764750"/>
            <a:ext cx="6793912" cy="1307802"/>
          </a:xfrm>
          <a:prstGeom prst="rect">
            <a:avLst/>
          </a:prstGeom>
        </p:spPr>
        <p:txBody>
          <a:bodyPr anchor="t" rtlCol="false" tIns="0" lIns="0" bIns="0" rIns="0">
            <a:spAutoFit/>
          </a:bodyPr>
          <a:lstStyle/>
          <a:p>
            <a:pPr>
              <a:lnSpc>
                <a:spcPts val="3500"/>
              </a:lnSpc>
            </a:pPr>
            <a:r>
              <a:rPr lang="en-US" sz="2500">
                <a:solidFill>
                  <a:srgbClr val="1F264D"/>
                </a:solidFill>
                <a:latin typeface="Montserrat Classic"/>
              </a:rPr>
              <a:t>Whitebox Testing: https://en.wikipedia.org/wiki/White-box_testing</a:t>
            </a:r>
          </a:p>
        </p:txBody>
      </p:sp>
      <p:sp>
        <p:nvSpPr>
          <p:cNvPr name="TextBox 25" id="25"/>
          <p:cNvSpPr txBox="true"/>
          <p:nvPr/>
        </p:nvSpPr>
        <p:spPr>
          <a:xfrm rot="0">
            <a:off x="9144000" y="3572714"/>
            <a:ext cx="6793912" cy="869751"/>
          </a:xfrm>
          <a:prstGeom prst="rect">
            <a:avLst/>
          </a:prstGeom>
        </p:spPr>
        <p:txBody>
          <a:bodyPr anchor="t" rtlCol="false" tIns="0" lIns="0" bIns="0" rIns="0">
            <a:spAutoFit/>
          </a:bodyPr>
          <a:lstStyle/>
          <a:p>
            <a:pPr>
              <a:lnSpc>
                <a:spcPts val="3500"/>
              </a:lnSpc>
            </a:pPr>
            <a:r>
              <a:rPr lang="en-US" sz="2500">
                <a:solidFill>
                  <a:srgbClr val="1F264D"/>
                </a:solidFill>
                <a:latin typeface="Montserrat Classic"/>
              </a:rPr>
              <a:t>Unit Testing: https://en.wikipedia.org/wiki/Unit_testing</a:t>
            </a:r>
          </a:p>
        </p:txBody>
      </p:sp>
      <p:sp>
        <p:nvSpPr>
          <p:cNvPr name="TextBox 26" id="26"/>
          <p:cNvSpPr txBox="true"/>
          <p:nvPr/>
        </p:nvSpPr>
        <p:spPr>
          <a:xfrm rot="0">
            <a:off x="9144000" y="4938013"/>
            <a:ext cx="6793912" cy="1307802"/>
          </a:xfrm>
          <a:prstGeom prst="rect">
            <a:avLst/>
          </a:prstGeom>
        </p:spPr>
        <p:txBody>
          <a:bodyPr anchor="t" rtlCol="false" tIns="0" lIns="0" bIns="0" rIns="0">
            <a:spAutoFit/>
          </a:bodyPr>
          <a:lstStyle/>
          <a:p>
            <a:pPr>
              <a:lnSpc>
                <a:spcPts val="3500"/>
              </a:lnSpc>
            </a:pPr>
            <a:r>
              <a:rPr lang="en-US" sz="2500">
                <a:solidFill>
                  <a:srgbClr val="1F264D"/>
                </a:solidFill>
                <a:latin typeface="Montserrat Classic"/>
              </a:rPr>
              <a:t>Python Unit Testing: https://docs.python.org/3/library/unittest.html</a:t>
            </a:r>
          </a:p>
        </p:txBody>
      </p:sp>
      <p:sp>
        <p:nvSpPr>
          <p:cNvPr name="TextBox 27" id="27"/>
          <p:cNvSpPr txBox="true"/>
          <p:nvPr/>
        </p:nvSpPr>
        <p:spPr>
          <a:xfrm rot="0">
            <a:off x="9144000" y="6503238"/>
            <a:ext cx="6793912" cy="869751"/>
          </a:xfrm>
          <a:prstGeom prst="rect">
            <a:avLst/>
          </a:prstGeom>
        </p:spPr>
        <p:txBody>
          <a:bodyPr anchor="t" rtlCol="false" tIns="0" lIns="0" bIns="0" rIns="0">
            <a:spAutoFit/>
          </a:bodyPr>
          <a:lstStyle/>
          <a:p>
            <a:pPr>
              <a:lnSpc>
                <a:spcPts val="3500"/>
              </a:lnSpc>
            </a:pPr>
            <a:r>
              <a:rPr lang="en-US" sz="2500" u="sng">
                <a:solidFill>
                  <a:srgbClr val="1F264D"/>
                </a:solidFill>
                <a:latin typeface="Montserrat Classic"/>
                <a:hlinkClick r:id="rId4" tooltip="https://www.dicoding.com/blog/apa-itu-ci-cd/"/>
              </a:rPr>
              <a:t>https://www.dicoding.com/blog/apa-itu-ci-cd/</a:t>
            </a:r>
          </a:p>
        </p:txBody>
      </p:sp>
      <p:sp>
        <p:nvSpPr>
          <p:cNvPr name="TextBox 28" id="28"/>
          <p:cNvSpPr txBox="true"/>
          <p:nvPr/>
        </p:nvSpPr>
        <p:spPr>
          <a:xfrm rot="0">
            <a:off x="9144000" y="8033400"/>
            <a:ext cx="6793912" cy="431700"/>
          </a:xfrm>
          <a:prstGeom prst="rect">
            <a:avLst/>
          </a:prstGeom>
        </p:spPr>
        <p:txBody>
          <a:bodyPr anchor="t" rtlCol="false" tIns="0" lIns="0" bIns="0" rIns="0">
            <a:spAutoFit/>
          </a:bodyPr>
          <a:lstStyle/>
          <a:p>
            <a:pPr>
              <a:lnSpc>
                <a:spcPts val="3500"/>
              </a:lnSpc>
            </a:pPr>
            <a:r>
              <a:rPr lang="en-US" sz="2500">
                <a:solidFill>
                  <a:srgbClr val="1F264D"/>
                </a:solidFill>
                <a:latin typeface="Montserrat Classic"/>
              </a:rPr>
              <a:t>https://www.jenkins.io/doc/book/installing/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75495" y="1063912"/>
            <a:ext cx="7868505" cy="8159176"/>
          </a:xfrm>
          <a:custGeom>
            <a:avLst/>
            <a:gdLst/>
            <a:ahLst/>
            <a:cxnLst/>
            <a:rect r="r" b="b" t="t" l="l"/>
            <a:pathLst>
              <a:path h="8159176" w="7868505">
                <a:moveTo>
                  <a:pt x="0" y="0"/>
                </a:moveTo>
                <a:lnTo>
                  <a:pt x="7868505" y="0"/>
                </a:lnTo>
                <a:lnTo>
                  <a:pt x="7868505" y="8159176"/>
                </a:lnTo>
                <a:lnTo>
                  <a:pt x="0" y="81591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180506" y="3308466"/>
            <a:ext cx="7078794" cy="1291301"/>
            <a:chOff x="0" y="0"/>
            <a:chExt cx="9438393" cy="1721734"/>
          </a:xfrm>
        </p:grpSpPr>
        <p:sp>
          <p:nvSpPr>
            <p:cNvPr name="TextBox 7" id="7"/>
            <p:cNvSpPr txBox="true"/>
            <p:nvPr/>
          </p:nvSpPr>
          <p:spPr>
            <a:xfrm rot="0">
              <a:off x="0" y="-9525"/>
              <a:ext cx="9438393" cy="844434"/>
            </a:xfrm>
            <a:prstGeom prst="rect">
              <a:avLst/>
            </a:prstGeom>
          </p:spPr>
          <p:txBody>
            <a:bodyPr anchor="t" rtlCol="false" tIns="0" lIns="0" bIns="0" rIns="0">
              <a:spAutoFit/>
            </a:bodyPr>
            <a:lstStyle/>
            <a:p>
              <a:pPr algn="l" marL="0" indent="0" lvl="0">
                <a:lnSpc>
                  <a:spcPts val="5021"/>
                </a:lnSpc>
                <a:spcBef>
                  <a:spcPct val="0"/>
                </a:spcBef>
              </a:pPr>
              <a:r>
                <a:rPr lang="en-US" sz="4184">
                  <a:solidFill>
                    <a:srgbClr val="1F264D"/>
                  </a:solidFill>
                  <a:latin typeface="DM Sans Bold"/>
                </a:rPr>
                <a:t>Github</a:t>
              </a:r>
            </a:p>
          </p:txBody>
        </p:sp>
        <p:sp>
          <p:nvSpPr>
            <p:cNvPr name="TextBox 8" id="8"/>
            <p:cNvSpPr txBox="true"/>
            <p:nvPr/>
          </p:nvSpPr>
          <p:spPr>
            <a:xfrm rot="0">
              <a:off x="0" y="988490"/>
              <a:ext cx="9438393" cy="733245"/>
            </a:xfrm>
            <a:prstGeom prst="rect">
              <a:avLst/>
            </a:prstGeom>
          </p:spPr>
          <p:txBody>
            <a:bodyPr anchor="t" rtlCol="false" tIns="0" lIns="0" bIns="0" rIns="0">
              <a:spAutoFit/>
            </a:bodyPr>
            <a:lstStyle/>
            <a:p>
              <a:pPr algn="l">
                <a:lnSpc>
                  <a:spcPts val="4602"/>
                </a:lnSpc>
              </a:pPr>
              <a:r>
                <a:rPr lang="en-US" sz="3287">
                  <a:solidFill>
                    <a:srgbClr val="1F264D"/>
                  </a:solidFill>
                  <a:latin typeface="DM Sans"/>
                </a:rPr>
                <a:t>https://github.com/rakhapratama29</a:t>
              </a:r>
            </a:p>
          </p:txBody>
        </p:sp>
      </p:grpSp>
      <p:grpSp>
        <p:nvGrpSpPr>
          <p:cNvPr name="Group 9" id="9"/>
          <p:cNvGrpSpPr/>
          <p:nvPr/>
        </p:nvGrpSpPr>
        <p:grpSpPr>
          <a:xfrm rot="0">
            <a:off x="10180506" y="5411914"/>
            <a:ext cx="6171450" cy="1291278"/>
            <a:chOff x="0" y="0"/>
            <a:chExt cx="8228600" cy="1721704"/>
          </a:xfrm>
        </p:grpSpPr>
        <p:sp>
          <p:nvSpPr>
            <p:cNvPr name="TextBox 10" id="10"/>
            <p:cNvSpPr txBox="true"/>
            <p:nvPr/>
          </p:nvSpPr>
          <p:spPr>
            <a:xfrm rot="0">
              <a:off x="0" y="-9525"/>
              <a:ext cx="8228600" cy="844404"/>
            </a:xfrm>
            <a:prstGeom prst="rect">
              <a:avLst/>
            </a:prstGeom>
          </p:spPr>
          <p:txBody>
            <a:bodyPr anchor="t" rtlCol="false" tIns="0" lIns="0" bIns="0" rIns="0">
              <a:spAutoFit/>
            </a:bodyPr>
            <a:lstStyle/>
            <a:p>
              <a:pPr algn="l" marL="0" indent="0" lvl="0">
                <a:lnSpc>
                  <a:spcPts val="5021"/>
                </a:lnSpc>
                <a:spcBef>
                  <a:spcPct val="0"/>
                </a:spcBef>
              </a:pPr>
              <a:r>
                <a:rPr lang="en-US" sz="4184">
                  <a:solidFill>
                    <a:srgbClr val="1F264D"/>
                  </a:solidFill>
                  <a:latin typeface="DM Sans Bold"/>
                </a:rPr>
                <a:t>Telepon</a:t>
              </a:r>
            </a:p>
          </p:txBody>
        </p:sp>
        <p:sp>
          <p:nvSpPr>
            <p:cNvPr name="TextBox 11" id="11"/>
            <p:cNvSpPr txBox="true"/>
            <p:nvPr/>
          </p:nvSpPr>
          <p:spPr>
            <a:xfrm rot="0">
              <a:off x="0" y="988460"/>
              <a:ext cx="8228600" cy="733245"/>
            </a:xfrm>
            <a:prstGeom prst="rect">
              <a:avLst/>
            </a:prstGeom>
          </p:spPr>
          <p:txBody>
            <a:bodyPr anchor="t" rtlCol="false" tIns="0" lIns="0" bIns="0" rIns="0">
              <a:spAutoFit/>
            </a:bodyPr>
            <a:lstStyle/>
            <a:p>
              <a:pPr algn="l">
                <a:lnSpc>
                  <a:spcPts val="4602"/>
                </a:lnSpc>
              </a:pPr>
              <a:r>
                <a:rPr lang="en-US" sz="3287">
                  <a:solidFill>
                    <a:srgbClr val="1F264D"/>
                  </a:solidFill>
                  <a:latin typeface="DM Sans"/>
                </a:rPr>
                <a:t>081291661661</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840394" y="4134066"/>
            <a:ext cx="12607213" cy="3707234"/>
          </a:xfrm>
          <a:prstGeom prst="rect">
            <a:avLst/>
          </a:prstGeom>
        </p:spPr>
        <p:txBody>
          <a:bodyPr anchor="t" rtlCol="false" tIns="0" lIns="0" bIns="0" rIns="0">
            <a:spAutoFit/>
          </a:bodyPr>
          <a:lstStyle/>
          <a:p>
            <a:pPr algn="ctr">
              <a:lnSpc>
                <a:spcPts val="14098"/>
              </a:lnSpc>
            </a:pPr>
            <a:r>
              <a:rPr lang="en-US" sz="14998">
                <a:solidFill>
                  <a:srgbClr val="000000"/>
                </a:solidFill>
                <a:latin typeface="Bebas Neue Bold"/>
              </a:rPr>
              <a:t>WHITEBOX TESTING</a:t>
            </a:r>
          </a:p>
          <a:p>
            <a:pPr algn="ctr">
              <a:lnSpc>
                <a:spcPts val="14098"/>
              </a:lnSpc>
            </a:pPr>
            <a:r>
              <a:rPr lang="en-US" sz="14998">
                <a:solidFill>
                  <a:srgbClr val="000000"/>
                </a:solidFill>
                <a:latin typeface="Bebas Neue Bold"/>
              </a:rPr>
              <a:t>DAN UNIT TESTING</a:t>
            </a:r>
          </a:p>
        </p:txBody>
      </p:sp>
      <p:sp>
        <p:nvSpPr>
          <p:cNvPr name="TextBox 6" id="6"/>
          <p:cNvSpPr txBox="true"/>
          <p:nvPr/>
        </p:nvSpPr>
        <p:spPr>
          <a:xfrm rot="0">
            <a:off x="2840394" y="2180030"/>
            <a:ext cx="12607213" cy="1282699"/>
          </a:xfrm>
          <a:prstGeom prst="rect">
            <a:avLst/>
          </a:prstGeom>
        </p:spPr>
        <p:txBody>
          <a:bodyPr anchor="t" rtlCol="false" tIns="0" lIns="0" bIns="0" rIns="0">
            <a:spAutoFit/>
          </a:bodyPr>
          <a:lstStyle/>
          <a:p>
            <a:pPr algn="ctr">
              <a:lnSpc>
                <a:spcPts val="9399"/>
              </a:lnSpc>
            </a:pPr>
            <a:r>
              <a:rPr lang="en-US" sz="9999">
                <a:solidFill>
                  <a:srgbClr val="000000"/>
                </a:solidFill>
                <a:latin typeface="Bebas Neue Bold"/>
              </a:rPr>
              <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47750" y="4259368"/>
            <a:ext cx="7362657" cy="258889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Whitebox testing adalah metode pengujian yang menggunakan pengetahuan tentang struktur internal kode untuk menentukan input dan output yang diharapkan.</a:t>
            </a:r>
          </a:p>
        </p:txBody>
      </p:sp>
      <p:sp>
        <p:nvSpPr>
          <p:cNvPr name="TextBox 6" id="6"/>
          <p:cNvSpPr txBox="true"/>
          <p:nvPr/>
        </p:nvSpPr>
        <p:spPr>
          <a:xfrm rot="0">
            <a:off x="1028700" y="2778645"/>
            <a:ext cx="7362657" cy="1346122"/>
          </a:xfrm>
          <a:prstGeom prst="rect">
            <a:avLst/>
          </a:prstGeom>
        </p:spPr>
        <p:txBody>
          <a:bodyPr anchor="t" rtlCol="false" tIns="0" lIns="0" bIns="0" rIns="0">
            <a:spAutoFit/>
          </a:bodyPr>
          <a:lstStyle/>
          <a:p>
            <a:pPr marL="0" indent="0" lvl="0">
              <a:lnSpc>
                <a:spcPts val="10099"/>
              </a:lnSpc>
            </a:pPr>
            <a:r>
              <a:rPr lang="en-US" sz="9999" u="sng">
                <a:solidFill>
                  <a:srgbClr val="000000"/>
                </a:solidFill>
                <a:latin typeface="Bebas Neue Bold"/>
              </a:rPr>
              <a:t>Whitebox Testing</a:t>
            </a:r>
          </a:p>
        </p:txBody>
      </p:sp>
      <p:sp>
        <p:nvSpPr>
          <p:cNvPr name="Freeform 7" id="7"/>
          <p:cNvSpPr/>
          <p:nvPr/>
        </p:nvSpPr>
        <p:spPr>
          <a:xfrm flipH="false" flipV="false" rot="0">
            <a:off x="9666810" y="1366236"/>
            <a:ext cx="7592490" cy="7554528"/>
          </a:xfrm>
          <a:custGeom>
            <a:avLst/>
            <a:gdLst/>
            <a:ahLst/>
            <a:cxnLst/>
            <a:rect r="r" b="b" t="t" l="l"/>
            <a:pathLst>
              <a:path h="7554528" w="7592490">
                <a:moveTo>
                  <a:pt x="0" y="0"/>
                </a:moveTo>
                <a:lnTo>
                  <a:pt x="7592490" y="0"/>
                </a:lnTo>
                <a:lnTo>
                  <a:pt x="7592490"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89614" y="740706"/>
            <a:ext cx="6898897" cy="2119141"/>
          </a:xfrm>
          <a:prstGeom prst="rect">
            <a:avLst/>
          </a:prstGeom>
        </p:spPr>
        <p:txBody>
          <a:bodyPr anchor="t" rtlCol="false" tIns="0" lIns="0" bIns="0" rIns="0">
            <a:spAutoFit/>
          </a:bodyPr>
          <a:lstStyle/>
          <a:p>
            <a:pPr>
              <a:lnSpc>
                <a:spcPts val="8080"/>
              </a:lnSpc>
            </a:pPr>
            <a:r>
              <a:rPr lang="en-US" sz="8000">
                <a:solidFill>
                  <a:srgbClr val="000000"/>
                </a:solidFill>
                <a:latin typeface="Bebas Neue Bold"/>
              </a:rPr>
              <a:t>Metode </a:t>
            </a:r>
          </a:p>
          <a:p>
            <a:pPr marL="0" indent="0" lvl="0">
              <a:lnSpc>
                <a:spcPts val="8080"/>
              </a:lnSpc>
            </a:pPr>
            <a:r>
              <a:rPr lang="en-US" sz="8000">
                <a:solidFill>
                  <a:srgbClr val="000000"/>
                </a:solidFill>
                <a:latin typeface="Bebas Neue Bold"/>
              </a:rPr>
              <a:t>Whitebox Testing</a:t>
            </a:r>
          </a:p>
        </p:txBody>
      </p:sp>
      <p:sp>
        <p:nvSpPr>
          <p:cNvPr name="Freeform 6" id="6"/>
          <p:cNvSpPr/>
          <p:nvPr/>
        </p:nvSpPr>
        <p:spPr>
          <a:xfrm flipH="false" flipV="false" rot="0">
            <a:off x="1028700" y="3126831"/>
            <a:ext cx="6995186" cy="7056934"/>
          </a:xfrm>
          <a:custGeom>
            <a:avLst/>
            <a:gdLst/>
            <a:ahLst/>
            <a:cxnLst/>
            <a:rect r="r" b="b" t="t" l="l"/>
            <a:pathLst>
              <a:path h="7056934" w="6995186">
                <a:moveTo>
                  <a:pt x="0" y="0"/>
                </a:moveTo>
                <a:lnTo>
                  <a:pt x="6995186" y="0"/>
                </a:lnTo>
                <a:lnTo>
                  <a:pt x="6995186" y="7056933"/>
                </a:lnTo>
                <a:lnTo>
                  <a:pt x="0" y="7056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20513" y="2270264"/>
            <a:ext cx="6705399" cy="542826"/>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1F264D"/>
                </a:solidFill>
                <a:latin typeface="Montserrat Classic Bold"/>
              </a:rPr>
              <a:t>Menguji berbagai aspek kode</a:t>
            </a:r>
          </a:p>
        </p:txBody>
      </p:sp>
      <p:sp>
        <p:nvSpPr>
          <p:cNvPr name="TextBox 8" id="8"/>
          <p:cNvSpPr txBox="true"/>
          <p:nvPr/>
        </p:nvSpPr>
        <p:spPr>
          <a:xfrm rot="0">
            <a:off x="10020488" y="2784515"/>
            <a:ext cx="6705399" cy="2076451"/>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1F264D"/>
                </a:solidFill>
                <a:latin typeface="Montserrat Classic"/>
              </a:rPr>
              <a:t>Kebenaran logis</a:t>
            </a:r>
          </a:p>
          <a:p>
            <a:pPr marL="647697" indent="-323848" lvl="1">
              <a:lnSpc>
                <a:spcPts val="4199"/>
              </a:lnSpc>
              <a:buFont typeface="Arial"/>
              <a:buChar char="•"/>
            </a:pPr>
            <a:r>
              <a:rPr lang="en-US" sz="2999">
                <a:solidFill>
                  <a:srgbClr val="1F264D"/>
                </a:solidFill>
                <a:latin typeface="Montserrat Classic"/>
              </a:rPr>
              <a:t> Kondisi batas</a:t>
            </a:r>
          </a:p>
          <a:p>
            <a:pPr marL="647697" indent="-323848" lvl="1">
              <a:lnSpc>
                <a:spcPts val="4199"/>
              </a:lnSpc>
              <a:buFont typeface="Arial"/>
              <a:buChar char="•"/>
            </a:pPr>
            <a:r>
              <a:rPr lang="en-US" sz="2999">
                <a:solidFill>
                  <a:srgbClr val="1F264D"/>
                </a:solidFill>
                <a:latin typeface="Montserrat Classic"/>
              </a:rPr>
              <a:t>Kesalahan sintaksis</a:t>
            </a:r>
          </a:p>
          <a:p>
            <a:pPr marL="647697" indent="-323848" lvl="1">
              <a:lnSpc>
                <a:spcPts val="4199"/>
              </a:lnSpc>
              <a:buFont typeface="Arial"/>
              <a:buChar char="•"/>
            </a:pPr>
            <a:r>
              <a:rPr lang="en-US" sz="2999">
                <a:solidFill>
                  <a:srgbClr val="1F264D"/>
                </a:solidFill>
                <a:latin typeface="Montserrat Classic"/>
              </a:rPr>
              <a:t>Kesalahan logika</a:t>
            </a:r>
          </a:p>
        </p:txBody>
      </p:sp>
      <p:sp>
        <p:nvSpPr>
          <p:cNvPr name="TextBox 9" id="9"/>
          <p:cNvSpPr txBox="true"/>
          <p:nvPr/>
        </p:nvSpPr>
        <p:spPr>
          <a:xfrm rot="0">
            <a:off x="10220513" y="5491022"/>
            <a:ext cx="6705399" cy="523875"/>
          </a:xfrm>
          <a:prstGeom prst="rect">
            <a:avLst/>
          </a:prstGeom>
        </p:spPr>
        <p:txBody>
          <a:bodyPr anchor="t" rtlCol="false" tIns="0" lIns="0" bIns="0" rIns="0">
            <a:spAutoFit/>
          </a:bodyPr>
          <a:lstStyle/>
          <a:p>
            <a:pPr algn="l" marL="0" indent="0" lvl="0">
              <a:lnSpc>
                <a:spcPts val="4199"/>
              </a:lnSpc>
              <a:spcBef>
                <a:spcPct val="0"/>
              </a:spcBef>
            </a:pPr>
            <a:r>
              <a:rPr lang="en-US" sz="3499">
                <a:solidFill>
                  <a:srgbClr val="1F264D"/>
                </a:solidFill>
                <a:latin typeface="Montserrat Classic Bold"/>
              </a:rPr>
              <a:t>Teknik Whitebox Testing</a:t>
            </a:r>
          </a:p>
        </p:txBody>
      </p:sp>
      <p:sp>
        <p:nvSpPr>
          <p:cNvPr name="TextBox 10" id="10"/>
          <p:cNvSpPr txBox="true"/>
          <p:nvPr/>
        </p:nvSpPr>
        <p:spPr>
          <a:xfrm rot="0">
            <a:off x="10020488" y="6005463"/>
            <a:ext cx="6705399" cy="2076451"/>
          </a:xfrm>
          <a:prstGeom prst="rect">
            <a:avLst/>
          </a:prstGeom>
        </p:spPr>
        <p:txBody>
          <a:bodyPr anchor="t" rtlCol="false" tIns="0" lIns="0" bIns="0" rIns="0">
            <a:spAutoFit/>
          </a:bodyPr>
          <a:lstStyle/>
          <a:p>
            <a:pPr marL="647697" indent="-323848" lvl="1">
              <a:lnSpc>
                <a:spcPts val="4199"/>
              </a:lnSpc>
              <a:buFont typeface="Arial"/>
              <a:buChar char="•"/>
            </a:pPr>
            <a:r>
              <a:rPr lang="en-US" sz="2999">
                <a:solidFill>
                  <a:srgbClr val="1F264D"/>
                </a:solidFill>
                <a:latin typeface="Montserrat Classic"/>
              </a:rPr>
              <a:t>Basis path testing</a:t>
            </a:r>
          </a:p>
          <a:p>
            <a:pPr marL="647697" indent="-323848" lvl="1">
              <a:lnSpc>
                <a:spcPts val="4199"/>
              </a:lnSpc>
              <a:buFont typeface="Arial"/>
              <a:buChar char="•"/>
            </a:pPr>
            <a:r>
              <a:rPr lang="en-US" sz="2999">
                <a:solidFill>
                  <a:srgbClr val="1F264D"/>
                </a:solidFill>
                <a:latin typeface="Montserrat Classic"/>
              </a:rPr>
              <a:t>Branch testing </a:t>
            </a:r>
          </a:p>
          <a:p>
            <a:pPr marL="647697" indent="-323848" lvl="1">
              <a:lnSpc>
                <a:spcPts val="4199"/>
              </a:lnSpc>
              <a:buFont typeface="Arial"/>
              <a:buChar char="•"/>
            </a:pPr>
            <a:r>
              <a:rPr lang="en-US" sz="2999">
                <a:solidFill>
                  <a:srgbClr val="1F264D"/>
                </a:solidFill>
                <a:latin typeface="Montserrat Classic"/>
              </a:rPr>
              <a:t>Decision coverage testing</a:t>
            </a:r>
          </a:p>
          <a:p>
            <a:pPr marL="647697" indent="-323848" lvl="1">
              <a:lnSpc>
                <a:spcPts val="4199"/>
              </a:lnSpc>
              <a:buFont typeface="Arial"/>
              <a:buChar char="•"/>
            </a:pPr>
            <a:r>
              <a:rPr lang="en-US" sz="2999">
                <a:solidFill>
                  <a:srgbClr val="1F264D"/>
                </a:solidFill>
                <a:latin typeface="Montserrat Classic"/>
              </a:rPr>
              <a:t>Condition coverage testing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84164" y="4760243"/>
            <a:ext cx="6118937" cy="4160520"/>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000000"/>
                </a:solidFill>
                <a:latin typeface="Montserrat Classic"/>
              </a:rPr>
              <a:t>Unit testing adalah metode pengujian yang menguji unit kode terkecil, biasanya fungsi atau metode. Metode ini dilakukan oleh pengembang kode itu sendiri, dan biasanya dilakukan secara berulang-ulang selama proses pengembangan.</a:t>
            </a:r>
          </a:p>
        </p:txBody>
      </p:sp>
      <p:sp>
        <p:nvSpPr>
          <p:cNvPr name="TextBox 6" id="6"/>
          <p:cNvSpPr txBox="true"/>
          <p:nvPr/>
        </p:nvSpPr>
        <p:spPr>
          <a:xfrm rot="0">
            <a:off x="1584164" y="3127444"/>
            <a:ext cx="6118937" cy="1346122"/>
          </a:xfrm>
          <a:prstGeom prst="rect">
            <a:avLst/>
          </a:prstGeom>
        </p:spPr>
        <p:txBody>
          <a:bodyPr anchor="t" rtlCol="false" tIns="0" lIns="0" bIns="0" rIns="0">
            <a:spAutoFit/>
          </a:bodyPr>
          <a:lstStyle/>
          <a:p>
            <a:pPr marL="0" indent="0" lvl="0">
              <a:lnSpc>
                <a:spcPts val="10099"/>
              </a:lnSpc>
            </a:pPr>
            <a:r>
              <a:rPr lang="en-US" sz="9999" u="sng">
                <a:solidFill>
                  <a:srgbClr val="000000"/>
                </a:solidFill>
                <a:latin typeface="Bebas Neue Bold"/>
              </a:rPr>
              <a:t>Unit Testing</a:t>
            </a:r>
          </a:p>
        </p:txBody>
      </p:sp>
      <p:sp>
        <p:nvSpPr>
          <p:cNvPr name="Freeform 7" id="7"/>
          <p:cNvSpPr/>
          <p:nvPr/>
        </p:nvSpPr>
        <p:spPr>
          <a:xfrm flipH="false" flipV="false" rot="0">
            <a:off x="9695317" y="1366236"/>
            <a:ext cx="7563983" cy="7554528"/>
          </a:xfrm>
          <a:custGeom>
            <a:avLst/>
            <a:gdLst/>
            <a:ahLst/>
            <a:cxnLst/>
            <a:rect r="r" b="b" t="t" l="l"/>
            <a:pathLst>
              <a:path h="7554528" w="7563983">
                <a:moveTo>
                  <a:pt x="0" y="0"/>
                </a:moveTo>
                <a:lnTo>
                  <a:pt x="7563983" y="0"/>
                </a:lnTo>
                <a:lnTo>
                  <a:pt x="7563983" y="7554528"/>
                </a:lnTo>
                <a:lnTo>
                  <a:pt x="0" y="7554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615591"/>
            <a:ext cx="4819242" cy="5116647"/>
          </a:xfrm>
          <a:custGeom>
            <a:avLst/>
            <a:gdLst/>
            <a:ahLst/>
            <a:cxnLst/>
            <a:rect r="r" b="b" t="t" l="l"/>
            <a:pathLst>
              <a:path h="5116647" w="4819242">
                <a:moveTo>
                  <a:pt x="0" y="0"/>
                </a:moveTo>
                <a:lnTo>
                  <a:pt x="4819242" y="0"/>
                </a:lnTo>
                <a:lnTo>
                  <a:pt x="4819242" y="5116648"/>
                </a:lnTo>
                <a:lnTo>
                  <a:pt x="0" y="5116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885050" y="3303400"/>
            <a:ext cx="11131880" cy="5661888"/>
          </a:xfrm>
          <a:prstGeom prst="rect">
            <a:avLst/>
          </a:prstGeom>
        </p:spPr>
        <p:txBody>
          <a:bodyPr anchor="t" rtlCol="false" tIns="0" lIns="0" bIns="0" rIns="0">
            <a:spAutoFit/>
          </a:bodyPr>
          <a:lstStyle/>
          <a:p>
            <a:pPr marL="791672" indent="-395836" lvl="1">
              <a:lnSpc>
                <a:spcPts val="9167"/>
              </a:lnSpc>
              <a:buFont typeface="Arial"/>
              <a:buChar char="•"/>
            </a:pPr>
            <a:r>
              <a:rPr lang="en-US" sz="3666">
                <a:solidFill>
                  <a:srgbClr val="000000"/>
                </a:solidFill>
                <a:latin typeface="Montserrat Classic Bold"/>
              </a:rPr>
              <a:t>Meningkatkan kualitas kode</a:t>
            </a:r>
          </a:p>
          <a:p>
            <a:pPr marL="791672" indent="-395836" lvl="1">
              <a:lnSpc>
                <a:spcPts val="9167"/>
              </a:lnSpc>
              <a:buFont typeface="Arial"/>
              <a:buChar char="•"/>
            </a:pPr>
            <a:r>
              <a:rPr lang="en-US" sz="3666">
                <a:solidFill>
                  <a:srgbClr val="000000"/>
                </a:solidFill>
                <a:latin typeface="Montserrat Classic Bold"/>
              </a:rPr>
              <a:t>Mendeteksi bug lebih awal</a:t>
            </a:r>
          </a:p>
          <a:p>
            <a:pPr marL="791672" indent="-395836" lvl="1">
              <a:lnSpc>
                <a:spcPts val="9167"/>
              </a:lnSpc>
              <a:buFont typeface="Arial"/>
              <a:buChar char="•"/>
            </a:pPr>
            <a:r>
              <a:rPr lang="en-US" sz="3666">
                <a:solidFill>
                  <a:srgbClr val="000000"/>
                </a:solidFill>
                <a:latin typeface="Montserrat Classic Bold"/>
              </a:rPr>
              <a:t>Mempercepat proses debugging</a:t>
            </a:r>
          </a:p>
          <a:p>
            <a:pPr marL="791672" indent="-395836" lvl="1">
              <a:lnSpc>
                <a:spcPts val="9167"/>
              </a:lnSpc>
              <a:buFont typeface="Arial"/>
              <a:buChar char="•"/>
            </a:pPr>
            <a:r>
              <a:rPr lang="en-US" sz="3666">
                <a:solidFill>
                  <a:srgbClr val="000000"/>
                </a:solidFill>
                <a:latin typeface="Montserrat Classic Bold"/>
              </a:rPr>
              <a:t>Meningkatkan produktivitas pengembang</a:t>
            </a:r>
          </a:p>
          <a:p>
            <a:pPr algn="l">
              <a:lnSpc>
                <a:spcPts val="9167"/>
              </a:lnSpc>
            </a:pPr>
          </a:p>
        </p:txBody>
      </p:sp>
      <p:grpSp>
        <p:nvGrpSpPr>
          <p:cNvPr name="Group 4" id="4"/>
          <p:cNvGrpSpPr/>
          <p:nvPr/>
        </p:nvGrpSpPr>
        <p:grpSpPr>
          <a:xfrm rot="0">
            <a:off x="6545111" y="3458742"/>
            <a:ext cx="927410" cy="9274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6" id="6"/>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7" id="7"/>
          <p:cNvSpPr txBox="true"/>
          <p:nvPr/>
        </p:nvSpPr>
        <p:spPr>
          <a:xfrm rot="0">
            <a:off x="6875525" y="3358181"/>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1</a:t>
            </a:r>
          </a:p>
        </p:txBody>
      </p:sp>
      <p:grpSp>
        <p:nvGrpSpPr>
          <p:cNvPr name="Group 8" id="8"/>
          <p:cNvGrpSpPr/>
          <p:nvPr/>
        </p:nvGrpSpPr>
        <p:grpSpPr>
          <a:xfrm rot="0">
            <a:off x="6545111" y="4688689"/>
            <a:ext cx="927410" cy="9274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0" id="10"/>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1" id="11"/>
          <p:cNvSpPr txBox="true"/>
          <p:nvPr/>
        </p:nvSpPr>
        <p:spPr>
          <a:xfrm rot="0">
            <a:off x="6875525" y="4588127"/>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2</a:t>
            </a:r>
          </a:p>
        </p:txBody>
      </p:sp>
      <p:grpSp>
        <p:nvGrpSpPr>
          <p:cNvPr name="Group 12" id="12"/>
          <p:cNvGrpSpPr/>
          <p:nvPr/>
        </p:nvGrpSpPr>
        <p:grpSpPr>
          <a:xfrm rot="0">
            <a:off x="6545111" y="5918635"/>
            <a:ext cx="927410" cy="92741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4" id="14"/>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5" id="15"/>
          <p:cNvSpPr txBox="true"/>
          <p:nvPr/>
        </p:nvSpPr>
        <p:spPr>
          <a:xfrm rot="0">
            <a:off x="6875525" y="5818074"/>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3</a:t>
            </a:r>
          </a:p>
        </p:txBody>
      </p:sp>
      <p:grpSp>
        <p:nvGrpSpPr>
          <p:cNvPr name="Group 16" id="16"/>
          <p:cNvGrpSpPr/>
          <p:nvPr/>
        </p:nvGrpSpPr>
        <p:grpSpPr>
          <a:xfrm rot="0">
            <a:off x="6545111" y="7148582"/>
            <a:ext cx="927410" cy="92741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000000"/>
              </a:solidFill>
              <a:prstDash val="solid"/>
              <a:miter/>
            </a:ln>
          </p:spPr>
        </p:sp>
        <p:sp>
          <p:nvSpPr>
            <p:cNvPr name="TextBox 18" id="18"/>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sp>
        <p:nvSpPr>
          <p:cNvPr name="TextBox 19" id="19"/>
          <p:cNvSpPr txBox="true"/>
          <p:nvPr/>
        </p:nvSpPr>
        <p:spPr>
          <a:xfrm rot="0">
            <a:off x="6875525" y="7048020"/>
            <a:ext cx="266582" cy="842783"/>
          </a:xfrm>
          <a:prstGeom prst="rect">
            <a:avLst/>
          </a:prstGeom>
        </p:spPr>
        <p:txBody>
          <a:bodyPr anchor="t" rtlCol="false" tIns="0" lIns="0" bIns="0" rIns="0">
            <a:spAutoFit/>
          </a:bodyPr>
          <a:lstStyle/>
          <a:p>
            <a:pPr algn="ctr">
              <a:lnSpc>
                <a:spcPts val="7353"/>
              </a:lnSpc>
              <a:spcBef>
                <a:spcPct val="0"/>
              </a:spcBef>
            </a:pPr>
            <a:r>
              <a:rPr lang="en-US" sz="3676">
                <a:solidFill>
                  <a:srgbClr val="000000"/>
                </a:solidFill>
                <a:latin typeface="Montserrat Classic Bold"/>
              </a:rPr>
              <a:t>4</a:t>
            </a:r>
          </a:p>
        </p:txBody>
      </p:sp>
      <p:sp>
        <p:nvSpPr>
          <p:cNvPr name="TextBox 20" id="20"/>
          <p:cNvSpPr txBox="true"/>
          <p:nvPr/>
        </p:nvSpPr>
        <p:spPr>
          <a:xfrm rot="0">
            <a:off x="1028700" y="1304925"/>
            <a:ext cx="5640236" cy="2392633"/>
          </a:xfrm>
          <a:prstGeom prst="rect">
            <a:avLst/>
          </a:prstGeom>
        </p:spPr>
        <p:txBody>
          <a:bodyPr anchor="t" rtlCol="false" tIns="0" lIns="0" bIns="0" rIns="0">
            <a:spAutoFit/>
          </a:bodyPr>
          <a:lstStyle/>
          <a:p>
            <a:pPr>
              <a:lnSpc>
                <a:spcPts val="8997"/>
              </a:lnSpc>
            </a:pPr>
            <a:r>
              <a:rPr lang="en-US" sz="9996">
                <a:solidFill>
                  <a:srgbClr val="000000"/>
                </a:solidFill>
                <a:latin typeface="Bebas Neue Bold"/>
              </a:rPr>
              <a:t>manfaat</a:t>
            </a:r>
          </a:p>
          <a:p>
            <a:pPr marL="0" indent="0" lvl="0">
              <a:lnSpc>
                <a:spcPts val="8997"/>
              </a:lnSpc>
            </a:pPr>
            <a:r>
              <a:rPr lang="en-US" sz="9996">
                <a:solidFill>
                  <a:srgbClr val="000000"/>
                </a:solidFill>
                <a:latin typeface="Bebas Neue Bold"/>
              </a:rPr>
              <a:t>unit testing</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87121" y="2326882"/>
            <a:ext cx="9245615" cy="7666897"/>
            <a:chOff x="0" y="0"/>
            <a:chExt cx="2435059" cy="2019265"/>
          </a:xfrm>
        </p:grpSpPr>
        <p:sp>
          <p:nvSpPr>
            <p:cNvPr name="Freeform 3" id="3"/>
            <p:cNvSpPr/>
            <p:nvPr/>
          </p:nvSpPr>
          <p:spPr>
            <a:xfrm flipH="false" flipV="false" rot="0">
              <a:off x="0" y="0"/>
              <a:ext cx="2435059" cy="2019265"/>
            </a:xfrm>
            <a:custGeom>
              <a:avLst/>
              <a:gdLst/>
              <a:ahLst/>
              <a:cxnLst/>
              <a:rect r="r" b="b" t="t" l="l"/>
              <a:pathLst>
                <a:path h="2019265" w="2435059">
                  <a:moveTo>
                    <a:pt x="28470" y="0"/>
                  </a:moveTo>
                  <a:lnTo>
                    <a:pt x="2406589" y="0"/>
                  </a:lnTo>
                  <a:cubicBezTo>
                    <a:pt x="2414140" y="0"/>
                    <a:pt x="2421381" y="3000"/>
                    <a:pt x="2426720" y="8339"/>
                  </a:cubicBezTo>
                  <a:cubicBezTo>
                    <a:pt x="2432059" y="13678"/>
                    <a:pt x="2435059" y="20919"/>
                    <a:pt x="2435059" y="28470"/>
                  </a:cubicBezTo>
                  <a:lnTo>
                    <a:pt x="2435059" y="1990795"/>
                  </a:lnTo>
                  <a:cubicBezTo>
                    <a:pt x="2435059" y="2006519"/>
                    <a:pt x="2422313" y="2019265"/>
                    <a:pt x="2406589" y="2019265"/>
                  </a:cubicBezTo>
                  <a:lnTo>
                    <a:pt x="28470" y="2019265"/>
                  </a:lnTo>
                  <a:cubicBezTo>
                    <a:pt x="12747" y="2019265"/>
                    <a:pt x="0" y="2006519"/>
                    <a:pt x="0" y="1990795"/>
                  </a:cubicBezTo>
                  <a:lnTo>
                    <a:pt x="0" y="28470"/>
                  </a:lnTo>
                  <a:cubicBezTo>
                    <a:pt x="0" y="12747"/>
                    <a:pt x="12747" y="0"/>
                    <a:pt x="28470" y="0"/>
                  </a:cubicBezTo>
                  <a:close/>
                </a:path>
              </a:pathLst>
            </a:custGeom>
            <a:solidFill>
              <a:srgbClr val="CADDFF"/>
            </a:solidFill>
            <a:ln w="19050" cap="rnd">
              <a:solidFill>
                <a:srgbClr val="000000"/>
              </a:solidFill>
              <a:prstDash val="solid"/>
              <a:round/>
            </a:ln>
          </p:spPr>
        </p:sp>
        <p:sp>
          <p:nvSpPr>
            <p:cNvPr name="TextBox 4" id="4"/>
            <p:cNvSpPr txBox="true"/>
            <p:nvPr/>
          </p:nvSpPr>
          <p:spPr>
            <a:xfrm>
              <a:off x="0" y="-38100"/>
              <a:ext cx="2435059" cy="205736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965652" y="2326882"/>
            <a:ext cx="7293648" cy="7666897"/>
            <a:chOff x="0" y="0"/>
            <a:chExt cx="1920961" cy="2019265"/>
          </a:xfrm>
        </p:grpSpPr>
        <p:sp>
          <p:nvSpPr>
            <p:cNvPr name="Freeform 6" id="6"/>
            <p:cNvSpPr/>
            <p:nvPr/>
          </p:nvSpPr>
          <p:spPr>
            <a:xfrm flipH="false" flipV="false" rot="0">
              <a:off x="0" y="0"/>
              <a:ext cx="1920961" cy="2019265"/>
            </a:xfrm>
            <a:custGeom>
              <a:avLst/>
              <a:gdLst/>
              <a:ahLst/>
              <a:cxnLst/>
              <a:rect r="r" b="b" t="t" l="l"/>
              <a:pathLst>
                <a:path h="2019265" w="1920961">
                  <a:moveTo>
                    <a:pt x="36090" y="0"/>
                  </a:moveTo>
                  <a:lnTo>
                    <a:pt x="1884871" y="0"/>
                  </a:lnTo>
                  <a:cubicBezTo>
                    <a:pt x="1894443" y="0"/>
                    <a:pt x="1903622" y="3802"/>
                    <a:pt x="1910390" y="10570"/>
                  </a:cubicBezTo>
                  <a:cubicBezTo>
                    <a:pt x="1917159" y="17339"/>
                    <a:pt x="1920961" y="26518"/>
                    <a:pt x="1920961" y="36090"/>
                  </a:cubicBezTo>
                  <a:lnTo>
                    <a:pt x="1920961" y="1983175"/>
                  </a:lnTo>
                  <a:cubicBezTo>
                    <a:pt x="1920961" y="1992747"/>
                    <a:pt x="1917159" y="2001927"/>
                    <a:pt x="1910390" y="2008695"/>
                  </a:cubicBezTo>
                  <a:cubicBezTo>
                    <a:pt x="1903622" y="2015463"/>
                    <a:pt x="1894443" y="2019265"/>
                    <a:pt x="1884871" y="2019265"/>
                  </a:cubicBezTo>
                  <a:lnTo>
                    <a:pt x="36090" y="2019265"/>
                  </a:lnTo>
                  <a:cubicBezTo>
                    <a:pt x="26518" y="2019265"/>
                    <a:pt x="17339" y="2015463"/>
                    <a:pt x="10570" y="2008695"/>
                  </a:cubicBezTo>
                  <a:cubicBezTo>
                    <a:pt x="3802" y="2001927"/>
                    <a:pt x="0" y="1992747"/>
                    <a:pt x="0" y="1983175"/>
                  </a:cubicBezTo>
                  <a:lnTo>
                    <a:pt x="0" y="36090"/>
                  </a:lnTo>
                  <a:cubicBezTo>
                    <a:pt x="0" y="26518"/>
                    <a:pt x="3802" y="17339"/>
                    <a:pt x="10570" y="10570"/>
                  </a:cubicBezTo>
                  <a:cubicBezTo>
                    <a:pt x="17339" y="3802"/>
                    <a:pt x="26518" y="0"/>
                    <a:pt x="36090" y="0"/>
                  </a:cubicBezTo>
                  <a:close/>
                </a:path>
              </a:pathLst>
            </a:custGeom>
            <a:solidFill>
              <a:srgbClr val="CADDFF"/>
            </a:solidFill>
            <a:ln w="19050" cap="rnd">
              <a:solidFill>
                <a:srgbClr val="000000"/>
              </a:solidFill>
              <a:prstDash val="solid"/>
              <a:round/>
            </a:ln>
          </p:spPr>
        </p:sp>
        <p:sp>
          <p:nvSpPr>
            <p:cNvPr name="TextBox 7" id="7"/>
            <p:cNvSpPr txBox="true"/>
            <p:nvPr/>
          </p:nvSpPr>
          <p:spPr>
            <a:xfrm>
              <a:off x="0" y="-38100"/>
              <a:ext cx="1920961" cy="205736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729351" y="2550356"/>
            <a:ext cx="11331232" cy="7239000"/>
          </a:xfrm>
          <a:prstGeom prst="rect">
            <a:avLst/>
          </a:prstGeom>
        </p:spPr>
        <p:txBody>
          <a:bodyPr anchor="t" rtlCol="false" tIns="0" lIns="0" bIns="0" rIns="0">
            <a:spAutoFit/>
          </a:bodyPr>
          <a:lstStyle/>
          <a:p>
            <a:pPr algn="just">
              <a:lnSpc>
                <a:spcPts val="1500"/>
              </a:lnSpc>
            </a:pPr>
            <a:r>
              <a:rPr lang="en-US" sz="1000">
                <a:solidFill>
                  <a:srgbClr val="000000"/>
                </a:solidFill>
                <a:latin typeface="Montserrat Bold"/>
              </a:rPr>
              <a:t>def factorial(n):</a:t>
            </a:r>
          </a:p>
          <a:p>
            <a:pPr algn="just">
              <a:lnSpc>
                <a:spcPts val="1500"/>
              </a:lnSpc>
            </a:pPr>
            <a:r>
              <a:rPr lang="en-US" sz="1000">
                <a:solidFill>
                  <a:srgbClr val="000000"/>
                </a:solidFill>
                <a:latin typeface="Montserrat Bold"/>
              </a:rPr>
              <a:t> """</a:t>
            </a:r>
          </a:p>
          <a:p>
            <a:pPr algn="just">
              <a:lnSpc>
                <a:spcPts val="1500"/>
              </a:lnSpc>
            </a:pPr>
            <a:r>
              <a:rPr lang="en-US" sz="1000">
                <a:solidFill>
                  <a:srgbClr val="000000"/>
                </a:solidFill>
                <a:latin typeface="Montserrat Bold"/>
              </a:rPr>
              <a:t> Menghitung faktorial dari n.</a:t>
            </a:r>
          </a:p>
          <a:p>
            <a:pPr algn="just">
              <a:lnSpc>
                <a:spcPts val="1500"/>
              </a:lnSpc>
            </a:pPr>
          </a:p>
          <a:p>
            <a:pPr algn="just">
              <a:lnSpc>
                <a:spcPts val="1500"/>
              </a:lnSpc>
            </a:pPr>
            <a:r>
              <a:rPr lang="en-US" sz="1000">
                <a:solidFill>
                  <a:srgbClr val="000000"/>
                </a:solidFill>
                <a:latin typeface="Montserrat Bold"/>
              </a:rPr>
              <a:t> Args:</a:t>
            </a:r>
          </a:p>
          <a:p>
            <a:pPr algn="just">
              <a:lnSpc>
                <a:spcPts val="1500"/>
              </a:lnSpc>
            </a:pPr>
            <a:r>
              <a:rPr lang="en-US" sz="1000">
                <a:solidFill>
                  <a:srgbClr val="000000"/>
                </a:solidFill>
                <a:latin typeface="Montserrat Bold"/>
              </a:rPr>
              <a:t> n: Angka yang ingin dihitung faktorialnya.</a:t>
            </a:r>
          </a:p>
          <a:p>
            <a:pPr algn="just">
              <a:lnSpc>
                <a:spcPts val="1500"/>
              </a:lnSpc>
            </a:pPr>
          </a:p>
          <a:p>
            <a:pPr algn="just">
              <a:lnSpc>
                <a:spcPts val="1500"/>
              </a:lnSpc>
            </a:pPr>
            <a:r>
              <a:rPr lang="en-US" sz="1000">
                <a:solidFill>
                  <a:srgbClr val="000000"/>
                </a:solidFill>
                <a:latin typeface="Montserrat Bold"/>
              </a:rPr>
              <a:t> Returns:</a:t>
            </a:r>
          </a:p>
          <a:p>
            <a:pPr algn="just">
              <a:lnSpc>
                <a:spcPts val="1500"/>
              </a:lnSpc>
            </a:pPr>
            <a:r>
              <a:rPr lang="en-US" sz="1000">
                <a:solidFill>
                  <a:srgbClr val="000000"/>
                </a:solidFill>
                <a:latin typeface="Montserrat Bold"/>
              </a:rPr>
              <a:t> Faktorial dari n.</a:t>
            </a:r>
          </a:p>
          <a:p>
            <a:pPr algn="just">
              <a:lnSpc>
                <a:spcPts val="1500"/>
              </a:lnSpc>
            </a:pPr>
            <a:r>
              <a:rPr lang="en-US" sz="1000">
                <a:solidFill>
                  <a:srgbClr val="000000"/>
                </a:solidFill>
                <a:latin typeface="Montserrat Bold"/>
              </a:rPr>
              <a:t> """</a:t>
            </a:r>
          </a:p>
          <a:p>
            <a:pPr algn="just">
              <a:lnSpc>
                <a:spcPts val="1500"/>
              </a:lnSpc>
            </a:pPr>
          </a:p>
          <a:p>
            <a:pPr algn="just">
              <a:lnSpc>
                <a:spcPts val="1500"/>
              </a:lnSpc>
            </a:pPr>
            <a:r>
              <a:rPr lang="en-US" sz="1000">
                <a:solidFill>
                  <a:srgbClr val="000000"/>
                </a:solidFill>
                <a:latin typeface="Montserrat Bold"/>
              </a:rPr>
              <a:t> if n == 0:</a:t>
            </a:r>
          </a:p>
          <a:p>
            <a:pPr algn="just">
              <a:lnSpc>
                <a:spcPts val="1500"/>
              </a:lnSpc>
            </a:pPr>
            <a:r>
              <a:rPr lang="en-US" sz="1000">
                <a:solidFill>
                  <a:srgbClr val="000000"/>
                </a:solidFill>
                <a:latin typeface="Montserrat Bold"/>
              </a:rPr>
              <a:t> return 1</a:t>
            </a:r>
          </a:p>
          <a:p>
            <a:pPr algn="just">
              <a:lnSpc>
                <a:spcPts val="1500"/>
              </a:lnSpc>
            </a:pPr>
            <a:r>
              <a:rPr lang="en-US" sz="1000">
                <a:solidFill>
                  <a:srgbClr val="000000"/>
                </a:solidFill>
                <a:latin typeface="Montserrat Bold"/>
              </a:rPr>
              <a:t> else:</a:t>
            </a:r>
          </a:p>
          <a:p>
            <a:pPr algn="just">
              <a:lnSpc>
                <a:spcPts val="1500"/>
              </a:lnSpc>
            </a:pPr>
            <a:r>
              <a:rPr lang="en-US" sz="1000">
                <a:solidFill>
                  <a:srgbClr val="000000"/>
                </a:solidFill>
                <a:latin typeface="Montserrat Bold"/>
              </a:rPr>
              <a:t> return n * factorial(n - 1)</a:t>
            </a:r>
          </a:p>
          <a:p>
            <a:pPr algn="just">
              <a:lnSpc>
                <a:spcPts val="1500"/>
              </a:lnSpc>
            </a:pPr>
          </a:p>
          <a:p>
            <a:pPr algn="just">
              <a:lnSpc>
                <a:spcPts val="1500"/>
              </a:lnSpc>
            </a:pPr>
          </a:p>
          <a:p>
            <a:pPr algn="just">
              <a:lnSpc>
                <a:spcPts val="1500"/>
              </a:lnSpc>
            </a:pPr>
            <a:r>
              <a:rPr lang="en-US" sz="1000">
                <a:solidFill>
                  <a:srgbClr val="000000"/>
                </a:solidFill>
                <a:latin typeface="Montserrat Bold"/>
              </a:rPr>
              <a:t>def test_factorial():</a:t>
            </a:r>
          </a:p>
          <a:p>
            <a:pPr algn="just">
              <a:lnSpc>
                <a:spcPts val="1500"/>
              </a:lnSpc>
            </a:pPr>
            <a:r>
              <a:rPr lang="en-US" sz="1000">
                <a:solidFill>
                  <a:srgbClr val="000000"/>
                </a:solidFill>
                <a:latin typeface="Montserrat Bold"/>
              </a:rPr>
              <a:t> """</a:t>
            </a:r>
          </a:p>
          <a:p>
            <a:pPr algn="just">
              <a:lnSpc>
                <a:spcPts val="1500"/>
              </a:lnSpc>
            </a:pPr>
            <a:r>
              <a:rPr lang="en-US" sz="1000">
                <a:solidFill>
                  <a:srgbClr val="000000"/>
                </a:solidFill>
                <a:latin typeface="Montserrat Bold"/>
              </a:rPr>
              <a:t> Menguji fungsi factorial().</a:t>
            </a:r>
          </a:p>
          <a:p>
            <a:pPr algn="just">
              <a:lnSpc>
                <a:spcPts val="1500"/>
              </a:lnSpc>
            </a:pPr>
            <a:r>
              <a:rPr lang="en-US" sz="1000">
                <a:solidFill>
                  <a:srgbClr val="000000"/>
                </a:solidFill>
                <a:latin typeface="Montserrat Bold"/>
              </a:rPr>
              <a:t> """</a:t>
            </a:r>
          </a:p>
          <a:p>
            <a:pPr algn="just">
              <a:lnSpc>
                <a:spcPts val="1500"/>
              </a:lnSpc>
            </a:pPr>
          </a:p>
          <a:p>
            <a:pPr algn="just">
              <a:lnSpc>
                <a:spcPts val="1500"/>
              </a:lnSpc>
            </a:pPr>
            <a:r>
              <a:rPr lang="en-US" sz="1000">
                <a:solidFill>
                  <a:srgbClr val="000000"/>
                </a:solidFill>
                <a:latin typeface="Montserrat Bold"/>
              </a:rPr>
              <a:t> # Kasus batas</a:t>
            </a:r>
          </a:p>
          <a:p>
            <a:pPr algn="just">
              <a:lnSpc>
                <a:spcPts val="1500"/>
              </a:lnSpc>
            </a:pPr>
          </a:p>
          <a:p>
            <a:pPr algn="just">
              <a:lnSpc>
                <a:spcPts val="1500"/>
              </a:lnSpc>
            </a:pPr>
            <a:r>
              <a:rPr lang="en-US" sz="1000">
                <a:solidFill>
                  <a:srgbClr val="000000"/>
                </a:solidFill>
                <a:latin typeface="Montserrat Bold"/>
              </a:rPr>
              <a:t> assert factorial(0) == 1</a:t>
            </a:r>
          </a:p>
          <a:p>
            <a:pPr algn="just">
              <a:lnSpc>
                <a:spcPts val="1500"/>
              </a:lnSpc>
            </a:pPr>
            <a:r>
              <a:rPr lang="en-US" sz="1000">
                <a:solidFill>
                  <a:srgbClr val="000000"/>
                </a:solidFill>
                <a:latin typeface="Montserrat Bold"/>
              </a:rPr>
              <a:t> assert factorial(1) == 1</a:t>
            </a:r>
          </a:p>
          <a:p>
            <a:pPr algn="just">
              <a:lnSpc>
                <a:spcPts val="1500"/>
              </a:lnSpc>
            </a:pPr>
          </a:p>
          <a:p>
            <a:pPr algn="just">
              <a:lnSpc>
                <a:spcPts val="1500"/>
              </a:lnSpc>
            </a:pPr>
            <a:r>
              <a:rPr lang="en-US" sz="1000">
                <a:solidFill>
                  <a:srgbClr val="000000"/>
                </a:solidFill>
                <a:latin typeface="Montserrat Bold"/>
              </a:rPr>
              <a:t> # Kasus normal</a:t>
            </a:r>
          </a:p>
          <a:p>
            <a:pPr algn="just">
              <a:lnSpc>
                <a:spcPts val="1500"/>
              </a:lnSpc>
            </a:pPr>
          </a:p>
          <a:p>
            <a:pPr algn="just">
              <a:lnSpc>
                <a:spcPts val="1500"/>
              </a:lnSpc>
            </a:pPr>
            <a:r>
              <a:rPr lang="en-US" sz="1000">
                <a:solidFill>
                  <a:srgbClr val="000000"/>
                </a:solidFill>
                <a:latin typeface="Montserrat Bold"/>
              </a:rPr>
              <a:t> assert factorial(2) == 2</a:t>
            </a:r>
          </a:p>
          <a:p>
            <a:pPr algn="just">
              <a:lnSpc>
                <a:spcPts val="1500"/>
              </a:lnSpc>
            </a:pPr>
            <a:r>
              <a:rPr lang="en-US" sz="1000">
                <a:solidFill>
                  <a:srgbClr val="000000"/>
                </a:solidFill>
                <a:latin typeface="Montserrat Bold"/>
              </a:rPr>
              <a:t> assert factorial(3) == 6</a:t>
            </a:r>
          </a:p>
          <a:p>
            <a:pPr algn="just">
              <a:lnSpc>
                <a:spcPts val="1500"/>
              </a:lnSpc>
            </a:pPr>
            <a:r>
              <a:rPr lang="en-US" sz="1000">
                <a:solidFill>
                  <a:srgbClr val="000000"/>
                </a:solidFill>
                <a:latin typeface="Montserrat Bold"/>
              </a:rPr>
              <a:t> assert factorial(4) == 24</a:t>
            </a:r>
          </a:p>
          <a:p>
            <a:pPr algn="just">
              <a:lnSpc>
                <a:spcPts val="1500"/>
              </a:lnSpc>
            </a:pPr>
          </a:p>
          <a:p>
            <a:pPr algn="just">
              <a:lnSpc>
                <a:spcPts val="1500"/>
              </a:lnSpc>
            </a:pPr>
          </a:p>
          <a:p>
            <a:pPr algn="just">
              <a:lnSpc>
                <a:spcPts val="1500"/>
              </a:lnSpc>
            </a:pPr>
            <a:r>
              <a:rPr lang="en-US" sz="1000">
                <a:solidFill>
                  <a:srgbClr val="000000"/>
                </a:solidFill>
                <a:latin typeface="Montserrat Bold"/>
              </a:rPr>
              <a:t>if __name__ == "__main__":</a:t>
            </a:r>
          </a:p>
          <a:p>
            <a:pPr algn="just">
              <a:lnSpc>
                <a:spcPts val="1500"/>
              </a:lnSpc>
            </a:pPr>
            <a:r>
              <a:rPr lang="en-US" sz="1000">
                <a:solidFill>
                  <a:srgbClr val="000000"/>
                </a:solidFill>
                <a:latin typeface="Montserrat Bold"/>
              </a:rPr>
              <a:t> unittest.main()</a:t>
            </a:r>
          </a:p>
          <a:p>
            <a:pPr algn="just">
              <a:lnSpc>
                <a:spcPts val="1500"/>
              </a:lnSpc>
            </a:pPr>
          </a:p>
          <a:p>
            <a:pPr algn="just" marL="0" indent="0" lvl="0">
              <a:lnSpc>
                <a:spcPts val="1500"/>
              </a:lnSpc>
              <a:spcBef>
                <a:spcPct val="0"/>
              </a:spcBef>
            </a:pPr>
          </a:p>
        </p:txBody>
      </p:sp>
      <p:sp>
        <p:nvSpPr>
          <p:cNvPr name="TextBox 9" id="9"/>
          <p:cNvSpPr txBox="true"/>
          <p:nvPr/>
        </p:nvSpPr>
        <p:spPr>
          <a:xfrm rot="0">
            <a:off x="10241916" y="2923269"/>
            <a:ext cx="5927348" cy="5177360"/>
          </a:xfrm>
          <a:prstGeom prst="rect">
            <a:avLst/>
          </a:prstGeom>
        </p:spPr>
        <p:txBody>
          <a:bodyPr anchor="t" rtlCol="false" tIns="0" lIns="0" bIns="0" rIns="0">
            <a:spAutoFit/>
          </a:bodyPr>
          <a:lstStyle/>
          <a:p>
            <a:pPr algn="just">
              <a:lnSpc>
                <a:spcPts val="3150"/>
              </a:lnSpc>
            </a:pPr>
            <a:r>
              <a:rPr lang="en-US" sz="2100">
                <a:solidFill>
                  <a:srgbClr val="000000"/>
                </a:solidFill>
                <a:latin typeface="Montserrat"/>
              </a:rPr>
              <a:t>Python memiliki dukungan built-in untuk unit testing. Modul unittest menyediakan berbagai fasilitas untuk menulis dan menjalankan unit test. Kode di disamping mendefinisikan fungsi factorial() yang menghitung faktorial dari n. Fungsi ini diuji dengan menggunakan unit test di bawah test_factorial().</a:t>
            </a:r>
          </a:p>
          <a:p>
            <a:pPr algn="just">
              <a:lnSpc>
                <a:spcPts val="3150"/>
              </a:lnSpc>
            </a:pPr>
            <a:r>
              <a:rPr lang="en-US" sz="2100">
                <a:solidFill>
                  <a:srgbClr val="000000"/>
                </a:solidFill>
                <a:latin typeface="Montserrat"/>
              </a:rPr>
              <a:t>Unit test ini memeriksa kasus batas, yaitu n == 0 dan n == 1. Unit test ini juga memeriksa beberapa kasus normal, yaitu n == 2, n == 3, dan n == 4.</a:t>
            </a:r>
          </a:p>
          <a:p>
            <a:pPr algn="just" marL="0" indent="0" lvl="0">
              <a:lnSpc>
                <a:spcPts val="3150"/>
              </a:lnSpc>
              <a:spcBef>
                <a:spcPct val="0"/>
              </a:spcBef>
            </a:pPr>
          </a:p>
        </p:txBody>
      </p:sp>
      <p:sp>
        <p:nvSpPr>
          <p:cNvPr name="TextBox 10" id="10"/>
          <p:cNvSpPr txBox="true"/>
          <p:nvPr/>
        </p:nvSpPr>
        <p:spPr>
          <a:xfrm rot="0">
            <a:off x="563629" y="638917"/>
            <a:ext cx="8975721" cy="1687965"/>
          </a:xfrm>
          <a:prstGeom prst="rect">
            <a:avLst/>
          </a:prstGeom>
        </p:spPr>
        <p:txBody>
          <a:bodyPr anchor="t" rtlCol="false" tIns="0" lIns="0" bIns="0" rIns="0">
            <a:spAutoFit/>
          </a:bodyPr>
          <a:lstStyle/>
          <a:p>
            <a:pPr marL="0" indent="0" lvl="0">
              <a:lnSpc>
                <a:spcPts val="6375"/>
              </a:lnSpc>
              <a:spcBef>
                <a:spcPct val="0"/>
              </a:spcBef>
            </a:pPr>
            <a:r>
              <a:rPr lang="en-US" sz="6312">
                <a:solidFill>
                  <a:srgbClr val="000000"/>
                </a:solidFill>
                <a:latin typeface="Bebas Neue Bold"/>
              </a:rPr>
              <a:t>Implementasi Whitebox Testing dan Unit Testing dalam Python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flipH="false" flipV="false" rot="0">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2553879" cy="287837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3562488"/>
            <a:ext cx="6118937" cy="3419475"/>
          </a:xfrm>
          <a:prstGeom prst="rect">
            <a:avLst/>
          </a:prstGeom>
        </p:spPr>
        <p:txBody>
          <a:bodyPr anchor="t" rtlCol="false" tIns="0" lIns="0" bIns="0" rIns="0">
            <a:spAutoFit/>
          </a:bodyPr>
          <a:lstStyle/>
          <a:p>
            <a:pPr algn="l" marL="0" indent="0" lvl="0">
              <a:lnSpc>
                <a:spcPts val="3000"/>
              </a:lnSpc>
              <a:spcBef>
                <a:spcPct val="0"/>
              </a:spcBef>
            </a:pPr>
            <a:r>
              <a:rPr lang="en-US" sz="2000">
                <a:solidFill>
                  <a:srgbClr val="000000"/>
                </a:solidFill>
                <a:latin typeface="Montserrat Classic"/>
              </a:rPr>
              <a:t>Whitebox testing dan unit testing adalah dua metode pengujian perangkat lunak yang penting untuk memastikan kualitas kode. Whitebox testing menggunakan pengetahuan tentang struktur internal kode untuk menentukan input dan output yang diharapkan. Unit testing adalah metode pengujian yang menguji unit kode terkecil, biasanya fungsi atau metode.</a:t>
            </a:r>
          </a:p>
        </p:txBody>
      </p:sp>
      <p:sp>
        <p:nvSpPr>
          <p:cNvPr name="TextBox 6" id="6"/>
          <p:cNvSpPr txBox="true"/>
          <p:nvPr/>
        </p:nvSpPr>
        <p:spPr>
          <a:xfrm rot="0">
            <a:off x="990600" y="2206841"/>
            <a:ext cx="6118937" cy="1346122"/>
          </a:xfrm>
          <a:prstGeom prst="rect">
            <a:avLst/>
          </a:prstGeom>
        </p:spPr>
        <p:txBody>
          <a:bodyPr anchor="t" rtlCol="false" tIns="0" lIns="0" bIns="0" rIns="0">
            <a:spAutoFit/>
          </a:bodyPr>
          <a:lstStyle/>
          <a:p>
            <a:pPr marL="0" indent="0" lvl="0">
              <a:lnSpc>
                <a:spcPts val="10099"/>
              </a:lnSpc>
            </a:pPr>
            <a:r>
              <a:rPr lang="en-US" sz="9999" u="sng">
                <a:solidFill>
                  <a:srgbClr val="000000"/>
                </a:solidFill>
                <a:latin typeface="Bebas Neue Bold"/>
              </a:rPr>
              <a:t>kesimpulan</a:t>
            </a:r>
          </a:p>
        </p:txBody>
      </p:sp>
      <p:sp>
        <p:nvSpPr>
          <p:cNvPr name="Freeform 7" id="7"/>
          <p:cNvSpPr/>
          <p:nvPr/>
        </p:nvSpPr>
        <p:spPr>
          <a:xfrm flipH="false" flipV="false" rot="0">
            <a:off x="9731067" y="1381395"/>
            <a:ext cx="7463975" cy="7539369"/>
          </a:xfrm>
          <a:custGeom>
            <a:avLst/>
            <a:gdLst/>
            <a:ahLst/>
            <a:cxnLst/>
            <a:rect r="r" b="b" t="t" l="l"/>
            <a:pathLst>
              <a:path h="7539369" w="7463975">
                <a:moveTo>
                  <a:pt x="0" y="0"/>
                </a:moveTo>
                <a:lnTo>
                  <a:pt x="7463976" y="0"/>
                </a:lnTo>
                <a:lnTo>
                  <a:pt x="7463976" y="7539369"/>
                </a:lnTo>
                <a:lnTo>
                  <a:pt x="0" y="753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flipH="false" flipV="false" rot="0">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cap="rnd">
              <a:solidFill>
                <a:srgbClr val="000000"/>
              </a:solidFill>
              <a:prstDash val="solid"/>
              <a:round/>
            </a:ln>
          </p:spPr>
        </p:sp>
        <p:sp>
          <p:nvSpPr>
            <p:cNvPr name="TextBox 4" id="4"/>
            <p:cNvSpPr txBox="true"/>
            <p:nvPr/>
          </p:nvSpPr>
          <p:spPr>
            <a:xfrm>
              <a:off x="0" y="-38100"/>
              <a:ext cx="4440427" cy="238741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777260" y="4503781"/>
            <a:ext cx="14733479" cy="2727462"/>
          </a:xfrm>
          <a:prstGeom prst="rect">
            <a:avLst/>
          </a:prstGeom>
        </p:spPr>
        <p:txBody>
          <a:bodyPr anchor="t" rtlCol="false" tIns="0" lIns="0" bIns="0" rIns="0">
            <a:spAutoFit/>
          </a:bodyPr>
          <a:lstStyle/>
          <a:p>
            <a:pPr algn="ctr">
              <a:lnSpc>
                <a:spcPts val="10339"/>
              </a:lnSpc>
            </a:pPr>
            <a:r>
              <a:rPr lang="en-US" sz="10999">
                <a:solidFill>
                  <a:srgbClr val="000000"/>
                </a:solidFill>
                <a:latin typeface="Bebas Neue Bold"/>
              </a:rPr>
              <a:t>CONTINUOUS INTEGRATION DAN CONTINUOUS DEPLOYMENT (CI/CD)</a:t>
            </a:r>
          </a:p>
        </p:txBody>
      </p:sp>
      <p:sp>
        <p:nvSpPr>
          <p:cNvPr name="TextBox 6" id="6"/>
          <p:cNvSpPr txBox="true"/>
          <p:nvPr/>
        </p:nvSpPr>
        <p:spPr>
          <a:xfrm rot="0">
            <a:off x="2840394" y="2613260"/>
            <a:ext cx="12607213" cy="1282699"/>
          </a:xfrm>
          <a:prstGeom prst="rect">
            <a:avLst/>
          </a:prstGeom>
        </p:spPr>
        <p:txBody>
          <a:bodyPr anchor="t" rtlCol="false" tIns="0" lIns="0" bIns="0" rIns="0">
            <a:spAutoFit/>
          </a:bodyPr>
          <a:lstStyle/>
          <a:p>
            <a:pPr algn="ctr">
              <a:lnSpc>
                <a:spcPts val="9399"/>
              </a:lnSpc>
            </a:pPr>
            <a:r>
              <a:rPr lang="en-US" sz="9999">
                <a:solidFill>
                  <a:srgbClr val="000000"/>
                </a:solidFill>
                <a:latin typeface="Bebas Neue Bold"/>
              </a:rPr>
              <a:t>B</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DAFyuccYgNE</dc:identifier>
  <dcterms:modified xsi:type="dcterms:W3CDTF">2011-08-01T06:04:30Z</dcterms:modified>
  <cp:revision>1</cp:revision>
  <dc:title>TESTING DAN QA PERANGKAT LUNAK UTS</dc:title>
</cp:coreProperties>
</file>